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67" r:id="rId1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Twinkl" panose="020B0604020202020204" charset="0"/>
      <p:regular r:id="rId20"/>
      <p:bold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76B8"/>
    <a:srgbClr val="89CBC1"/>
    <a:srgbClr val="FDF1C6"/>
    <a:srgbClr val="18A0DB"/>
    <a:srgbClr val="DE1E5A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308" y="6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27/06/2020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27/06/2020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9.png"/><Relationship Id="rId7" Type="http://schemas.openxmlformats.org/officeDocument/2006/relationships/image" Target="../media/image1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0.png"/><Relationship Id="rId4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slide" Target="slide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Introduction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C380131-FD8C-40FF-A9F8-F7D10E6843E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49" y="1790945"/>
            <a:ext cx="3398592" cy="4372328"/>
          </a:xfrm>
          <a:prstGeom prst="rect">
            <a:avLst/>
          </a:prstGeom>
        </p:spPr>
      </p:pic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68E1F834-ED96-44F8-AEDB-F20F9CE5DD67}"/>
              </a:ext>
            </a:extLst>
          </p:cNvPr>
          <p:cNvSpPr/>
          <p:nvPr/>
        </p:nvSpPr>
        <p:spPr>
          <a:xfrm>
            <a:off x="4567235" y="1473202"/>
            <a:ext cx="3821114" cy="2518353"/>
          </a:xfrm>
          <a:prstGeom prst="wedgeRoundRectCallout">
            <a:avLst>
              <a:gd name="adj1" fmla="val -61695"/>
              <a:gd name="adj2" fmla="val 32096"/>
              <a:gd name="adj3" fmla="val 16667"/>
            </a:avLst>
          </a:prstGeom>
          <a:solidFill>
            <a:schemeClr val="accent3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I am Hungry Monster!</a:t>
            </a:r>
          </a:p>
          <a:p>
            <a:pPr marL="114300" algn="ctr"/>
            <a:endParaRPr lang="en-GB" dirty="0">
              <a:solidFill>
                <a:schemeClr val="tx1"/>
              </a:solidFill>
              <a:latin typeface="Twinkl" pitchFamily="50" charset="0"/>
            </a:endParaRPr>
          </a:p>
          <a:p>
            <a:pPr marL="114300"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I am always hungry and I love eating lots of food.</a:t>
            </a:r>
          </a:p>
          <a:p>
            <a:pPr marL="114300" algn="ctr"/>
            <a:endParaRPr lang="en-GB" dirty="0">
              <a:solidFill>
                <a:schemeClr val="tx1"/>
              </a:solidFill>
              <a:latin typeface="Twinkl" pitchFamily="50" charset="0"/>
            </a:endParaRPr>
          </a:p>
          <a:p>
            <a:pPr marL="114300"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Can you help me work out how many things are left on each plate after I have eaten some?</a:t>
            </a:r>
            <a:r>
              <a:rPr lang="en-GB" dirty="0"/>
              <a:t>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6ED8D3C-1763-48B2-8297-6C3BAA6BCF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2753" y="4282729"/>
            <a:ext cx="3635597" cy="2153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300" dirty="0">
                <a:latin typeface="+mn-lt"/>
              </a:rPr>
              <a:t>How many buns are on the plate?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BE647FC-F372-45C7-8E87-1F50CB66958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6350" y="2442682"/>
            <a:ext cx="4572000" cy="172592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8D15FDB-3D5E-42E1-B69F-B80EE84AC10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7436" y="2730366"/>
            <a:ext cx="1051885" cy="85597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600611E6-4807-46D2-A70F-41BCFF36193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6407" y="2414722"/>
            <a:ext cx="1051885" cy="85597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47426F0-4858-4476-BADC-3568A68C32F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0465" y="3018050"/>
            <a:ext cx="1051885" cy="85597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9286062-2135-467C-A465-231F817FA47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745" y="2500182"/>
            <a:ext cx="1051885" cy="85597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C6C5ED8-9877-4721-A568-A3D99C92D30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7260" y="2972472"/>
            <a:ext cx="1051885" cy="855977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5B237B1C-5ECC-4566-AFFB-8D30624AD3B3}"/>
              </a:ext>
            </a:extLst>
          </p:cNvPr>
          <p:cNvGrpSpPr/>
          <p:nvPr/>
        </p:nvGrpSpPr>
        <p:grpSpPr>
          <a:xfrm>
            <a:off x="841817" y="5710820"/>
            <a:ext cx="7520406" cy="645071"/>
            <a:chOff x="841817" y="5710820"/>
            <a:chExt cx="7520406" cy="645071"/>
          </a:xfrm>
        </p:grpSpPr>
        <p:pic>
          <p:nvPicPr>
            <p:cNvPr id="16" name="numberline">
              <a:extLst>
                <a:ext uri="{FF2B5EF4-FFF2-40B4-BE49-F238E27FC236}">
                  <a16:creationId xmlns:a16="http://schemas.microsoft.com/office/drawing/2014/main" id="{8DEE8CCD-E512-4932-B751-D20266FA055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9963" r="49679" b="68231"/>
            <a:stretch/>
          </p:blipFill>
          <p:spPr>
            <a:xfrm>
              <a:off x="841817" y="5710820"/>
              <a:ext cx="7300697" cy="242401"/>
            </a:xfrm>
            <a:prstGeom prst="rect">
              <a:avLst/>
            </a:prstGeom>
          </p:spPr>
        </p:pic>
        <p:sp>
          <p:nvSpPr>
            <p:cNvPr id="17" name="0">
              <a:extLst>
                <a:ext uri="{FF2B5EF4-FFF2-40B4-BE49-F238E27FC236}">
                  <a16:creationId xmlns:a16="http://schemas.microsoft.com/office/drawing/2014/main" id="{948B3856-2001-485E-A7AC-DF2CFBD632D6}"/>
                </a:ext>
              </a:extLst>
            </p:cNvPr>
            <p:cNvSpPr txBox="1">
              <a:spLocks/>
            </p:cNvSpPr>
            <p:nvPr/>
          </p:nvSpPr>
          <p:spPr>
            <a:xfrm>
              <a:off x="1001486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0</a:t>
              </a:r>
            </a:p>
          </p:txBody>
        </p:sp>
        <p:sp>
          <p:nvSpPr>
            <p:cNvPr id="18" name="1">
              <a:extLst>
                <a:ext uri="{FF2B5EF4-FFF2-40B4-BE49-F238E27FC236}">
                  <a16:creationId xmlns:a16="http://schemas.microsoft.com/office/drawing/2014/main" id="{F60BD633-FE7A-457E-91C2-DD4B083B6920}"/>
                </a:ext>
              </a:extLst>
            </p:cNvPr>
            <p:cNvSpPr txBox="1">
              <a:spLocks/>
            </p:cNvSpPr>
            <p:nvPr/>
          </p:nvSpPr>
          <p:spPr>
            <a:xfrm>
              <a:off x="234992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1</a:t>
              </a:r>
            </a:p>
          </p:txBody>
        </p:sp>
        <p:sp>
          <p:nvSpPr>
            <p:cNvPr id="19" name="2">
              <a:extLst>
                <a:ext uri="{FF2B5EF4-FFF2-40B4-BE49-F238E27FC236}">
                  <a16:creationId xmlns:a16="http://schemas.microsoft.com/office/drawing/2014/main" id="{01185141-D0EE-45C9-A52F-538F57350C8B}"/>
                </a:ext>
              </a:extLst>
            </p:cNvPr>
            <p:cNvSpPr txBox="1">
              <a:spLocks/>
            </p:cNvSpPr>
            <p:nvPr/>
          </p:nvSpPr>
          <p:spPr>
            <a:xfrm>
              <a:off x="377418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2</a:t>
              </a:r>
            </a:p>
          </p:txBody>
        </p:sp>
        <p:sp>
          <p:nvSpPr>
            <p:cNvPr id="20" name="3">
              <a:extLst>
                <a:ext uri="{FF2B5EF4-FFF2-40B4-BE49-F238E27FC236}">
                  <a16:creationId xmlns:a16="http://schemas.microsoft.com/office/drawing/2014/main" id="{36A8D939-3E0C-4CED-A4EF-8D35708A21CC}"/>
                </a:ext>
              </a:extLst>
            </p:cNvPr>
            <p:cNvSpPr txBox="1">
              <a:spLocks/>
            </p:cNvSpPr>
            <p:nvPr/>
          </p:nvSpPr>
          <p:spPr>
            <a:xfrm>
              <a:off x="5137489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3</a:t>
              </a:r>
            </a:p>
          </p:txBody>
        </p:sp>
        <p:sp>
          <p:nvSpPr>
            <p:cNvPr id="22" name="4">
              <a:extLst>
                <a:ext uri="{FF2B5EF4-FFF2-40B4-BE49-F238E27FC236}">
                  <a16:creationId xmlns:a16="http://schemas.microsoft.com/office/drawing/2014/main" id="{9A6307ED-8B60-44AB-A667-EDED57E858B6}"/>
                </a:ext>
              </a:extLst>
            </p:cNvPr>
            <p:cNvSpPr txBox="1">
              <a:spLocks/>
            </p:cNvSpPr>
            <p:nvPr/>
          </p:nvSpPr>
          <p:spPr>
            <a:xfrm>
              <a:off x="6492078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4</a:t>
              </a:r>
            </a:p>
          </p:txBody>
        </p:sp>
        <p:sp>
          <p:nvSpPr>
            <p:cNvPr id="23" name="5">
              <a:extLst>
                <a:ext uri="{FF2B5EF4-FFF2-40B4-BE49-F238E27FC236}">
                  <a16:creationId xmlns:a16="http://schemas.microsoft.com/office/drawing/2014/main" id="{6E928748-A37E-4C4B-A88F-F9BC0BE7EAE9}"/>
                </a:ext>
              </a:extLst>
            </p:cNvPr>
            <p:cNvSpPr txBox="1">
              <a:spLocks/>
            </p:cNvSpPr>
            <p:nvPr/>
          </p:nvSpPr>
          <p:spPr>
            <a:xfrm>
              <a:off x="7872792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5</a:t>
              </a:r>
            </a:p>
          </p:txBody>
        </p:sp>
      </p:grpSp>
      <p:sp>
        <p:nvSpPr>
          <p:cNvPr id="29" name="1st Arrow">
            <a:extLst>
              <a:ext uri="{FF2B5EF4-FFF2-40B4-BE49-F238E27FC236}">
                <a16:creationId xmlns:a16="http://schemas.microsoft.com/office/drawing/2014/main" id="{01DACA0D-DA0C-45D9-89F7-B80A1247A84F}"/>
              </a:ext>
            </a:extLst>
          </p:cNvPr>
          <p:cNvSpPr/>
          <p:nvPr/>
        </p:nvSpPr>
        <p:spPr>
          <a:xfrm>
            <a:off x="7970325" y="5341712"/>
            <a:ext cx="296380" cy="30842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1st circle">
            <a:extLst>
              <a:ext uri="{FF2B5EF4-FFF2-40B4-BE49-F238E27FC236}">
                <a16:creationId xmlns:a16="http://schemas.microsoft.com/office/drawing/2014/main" id="{7FC73809-E461-4821-97B4-D6F5E772201A}"/>
              </a:ext>
            </a:extLst>
          </p:cNvPr>
          <p:cNvSpPr/>
          <p:nvPr/>
        </p:nvSpPr>
        <p:spPr>
          <a:xfrm>
            <a:off x="7938171" y="5962334"/>
            <a:ext cx="372721" cy="372721"/>
          </a:xfrm>
          <a:prstGeom prst="flowChartConnector">
            <a:avLst/>
          </a:prstGeom>
          <a:noFill/>
          <a:ln w="38100">
            <a:solidFill>
              <a:srgbClr val="89CB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2nd Arrow">
            <a:extLst>
              <a:ext uri="{FF2B5EF4-FFF2-40B4-BE49-F238E27FC236}">
                <a16:creationId xmlns:a16="http://schemas.microsoft.com/office/drawing/2014/main" id="{44870337-1ED8-4BE1-96FA-BB257602CCE7}"/>
              </a:ext>
            </a:extLst>
          </p:cNvPr>
          <p:cNvSpPr/>
          <p:nvPr/>
        </p:nvSpPr>
        <p:spPr>
          <a:xfrm>
            <a:off x="6599304" y="5335576"/>
            <a:ext cx="296380" cy="310226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2nd circle">
            <a:extLst>
              <a:ext uri="{FF2B5EF4-FFF2-40B4-BE49-F238E27FC236}">
                <a16:creationId xmlns:a16="http://schemas.microsoft.com/office/drawing/2014/main" id="{AC1100FD-FE03-4A94-8373-F8F3BEBD9E3D}"/>
              </a:ext>
            </a:extLst>
          </p:cNvPr>
          <p:cNvSpPr/>
          <p:nvPr/>
        </p:nvSpPr>
        <p:spPr>
          <a:xfrm>
            <a:off x="6555244" y="5953218"/>
            <a:ext cx="372721" cy="372721"/>
          </a:xfrm>
          <a:prstGeom prst="flowChartConnector">
            <a:avLst/>
          </a:prstGeom>
          <a:noFill/>
          <a:ln w="38100">
            <a:solidFill>
              <a:srgbClr val="6676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curve">
            <a:extLst>
              <a:ext uri="{FF2B5EF4-FFF2-40B4-BE49-F238E27FC236}">
                <a16:creationId xmlns:a16="http://schemas.microsoft.com/office/drawing/2014/main" id="{30572544-56B6-4BCC-802E-5ECD9CEA94D5}"/>
              </a:ext>
            </a:extLst>
          </p:cNvPr>
          <p:cNvSpPr/>
          <p:nvPr/>
        </p:nvSpPr>
        <p:spPr>
          <a:xfrm rot="8027216">
            <a:off x="6740514" y="5203413"/>
            <a:ext cx="1324475" cy="1336115"/>
          </a:xfrm>
          <a:prstGeom prst="arc">
            <a:avLst/>
          </a:prstGeom>
          <a:ln w="38100">
            <a:solidFill>
              <a:srgbClr val="89CB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784C28C8-1D71-4BE1-96B6-C4A56EE89754}"/>
              </a:ext>
            </a:extLst>
          </p:cNvPr>
          <p:cNvSpPr/>
          <p:nvPr/>
        </p:nvSpPr>
        <p:spPr>
          <a:xfrm>
            <a:off x="8692115" y="381663"/>
            <a:ext cx="451885" cy="4604322"/>
          </a:xfrm>
          <a:prstGeom prst="rect">
            <a:avLst/>
          </a:prstGeom>
          <a:solidFill>
            <a:srgbClr val="FDF1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Monster">
            <a:extLst>
              <a:ext uri="{FF2B5EF4-FFF2-40B4-BE49-F238E27FC236}">
                <a16:creationId xmlns:a16="http://schemas.microsoft.com/office/drawing/2014/main" id="{3C380131-FD8C-40FF-A9F8-F7D10E6843E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982" y="1319751"/>
            <a:ext cx="2427790" cy="3123381"/>
          </a:xfrm>
          <a:prstGeom prst="rect">
            <a:avLst/>
          </a:prstGeom>
        </p:spPr>
      </p:pic>
      <p:sp>
        <p:nvSpPr>
          <p:cNvPr id="36" name="Speech Bubble: Oval 35">
            <a:extLst>
              <a:ext uri="{FF2B5EF4-FFF2-40B4-BE49-F238E27FC236}">
                <a16:creationId xmlns:a16="http://schemas.microsoft.com/office/drawing/2014/main" id="{FF7D7F21-4B72-4131-9392-70377A2F76AE}"/>
              </a:ext>
            </a:extLst>
          </p:cNvPr>
          <p:cNvSpPr/>
          <p:nvPr/>
        </p:nvSpPr>
        <p:spPr>
          <a:xfrm>
            <a:off x="3047023" y="1780605"/>
            <a:ext cx="1386383" cy="734993"/>
          </a:xfrm>
          <a:prstGeom prst="wedgeEllipseCallout">
            <a:avLst>
              <a:gd name="adj1" fmla="val -50083"/>
              <a:gd name="adj2" fmla="val 52764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Click me!</a:t>
            </a:r>
          </a:p>
        </p:txBody>
      </p:sp>
      <p:sp>
        <p:nvSpPr>
          <p:cNvPr id="37" name="text">
            <a:extLst>
              <a:ext uri="{FF2B5EF4-FFF2-40B4-BE49-F238E27FC236}">
                <a16:creationId xmlns:a16="http://schemas.microsoft.com/office/drawing/2014/main" id="{B6D6198F-CBC7-4C7B-8288-982588DDB7F2}"/>
              </a:ext>
            </a:extLst>
          </p:cNvPr>
          <p:cNvSpPr/>
          <p:nvPr/>
        </p:nvSpPr>
        <p:spPr>
          <a:xfrm>
            <a:off x="907533" y="4630221"/>
            <a:ext cx="5988151" cy="602783"/>
          </a:xfrm>
          <a:prstGeom prst="roundRect">
            <a:avLst/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How many buns are left after Hungry Monster eats 1? Can you explain this to a friend using the number line?</a:t>
            </a:r>
            <a:endParaRPr lang="en-GB" dirty="0"/>
          </a:p>
        </p:txBody>
      </p:sp>
      <p:sp>
        <p:nvSpPr>
          <p:cNvPr id="27" name="Answer">
            <a:extLst>
              <a:ext uri="{FF2B5EF4-FFF2-40B4-BE49-F238E27FC236}">
                <a16:creationId xmlns:a16="http://schemas.microsoft.com/office/drawing/2014/main" id="{4383B48C-B7F3-483E-B21E-4A3E24582E88}"/>
              </a:ext>
            </a:extLst>
          </p:cNvPr>
          <p:cNvSpPr/>
          <p:nvPr/>
        </p:nvSpPr>
        <p:spPr>
          <a:xfrm>
            <a:off x="6981509" y="4625954"/>
            <a:ext cx="1414045" cy="602783"/>
          </a:xfrm>
          <a:prstGeom prst="roundRect">
            <a:avLst/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Twinkl" pitchFamily="50" charset="0"/>
              </a:rPr>
              <a:t>Answer</a:t>
            </a:r>
            <a:endParaRPr lang="en-GB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5217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36" grpId="0" animBg="1"/>
      <p:bldP spid="37" grpId="0" animBg="1"/>
      <p:bldP spid="2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300" dirty="0">
                <a:latin typeface="+mn-lt"/>
              </a:rPr>
              <a:t>How many apples are on the plate?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BE647FC-F372-45C7-8E87-1F50CB66958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6350" y="2442682"/>
            <a:ext cx="4572000" cy="1725925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5B237B1C-5ECC-4566-AFFB-8D30624AD3B3}"/>
              </a:ext>
            </a:extLst>
          </p:cNvPr>
          <p:cNvGrpSpPr/>
          <p:nvPr/>
        </p:nvGrpSpPr>
        <p:grpSpPr>
          <a:xfrm>
            <a:off x="841817" y="5710820"/>
            <a:ext cx="7520406" cy="645071"/>
            <a:chOff x="841817" y="5710820"/>
            <a:chExt cx="7520406" cy="645071"/>
          </a:xfrm>
        </p:grpSpPr>
        <p:pic>
          <p:nvPicPr>
            <p:cNvPr id="16" name="numberline">
              <a:extLst>
                <a:ext uri="{FF2B5EF4-FFF2-40B4-BE49-F238E27FC236}">
                  <a16:creationId xmlns:a16="http://schemas.microsoft.com/office/drawing/2014/main" id="{8DEE8CCD-E512-4932-B751-D20266FA055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9963" r="49679" b="68231"/>
            <a:stretch/>
          </p:blipFill>
          <p:spPr>
            <a:xfrm>
              <a:off x="841817" y="5710820"/>
              <a:ext cx="7300697" cy="242401"/>
            </a:xfrm>
            <a:prstGeom prst="rect">
              <a:avLst/>
            </a:prstGeom>
          </p:spPr>
        </p:pic>
        <p:sp>
          <p:nvSpPr>
            <p:cNvPr id="17" name="0">
              <a:extLst>
                <a:ext uri="{FF2B5EF4-FFF2-40B4-BE49-F238E27FC236}">
                  <a16:creationId xmlns:a16="http://schemas.microsoft.com/office/drawing/2014/main" id="{948B3856-2001-485E-A7AC-DF2CFBD632D6}"/>
                </a:ext>
              </a:extLst>
            </p:cNvPr>
            <p:cNvSpPr txBox="1">
              <a:spLocks/>
            </p:cNvSpPr>
            <p:nvPr/>
          </p:nvSpPr>
          <p:spPr>
            <a:xfrm>
              <a:off x="1001486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0</a:t>
              </a:r>
            </a:p>
          </p:txBody>
        </p:sp>
        <p:sp>
          <p:nvSpPr>
            <p:cNvPr id="18" name="1">
              <a:extLst>
                <a:ext uri="{FF2B5EF4-FFF2-40B4-BE49-F238E27FC236}">
                  <a16:creationId xmlns:a16="http://schemas.microsoft.com/office/drawing/2014/main" id="{F60BD633-FE7A-457E-91C2-DD4B083B6920}"/>
                </a:ext>
              </a:extLst>
            </p:cNvPr>
            <p:cNvSpPr txBox="1">
              <a:spLocks/>
            </p:cNvSpPr>
            <p:nvPr/>
          </p:nvSpPr>
          <p:spPr>
            <a:xfrm>
              <a:off x="234992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1</a:t>
              </a:r>
            </a:p>
          </p:txBody>
        </p:sp>
        <p:sp>
          <p:nvSpPr>
            <p:cNvPr id="19" name="2">
              <a:extLst>
                <a:ext uri="{FF2B5EF4-FFF2-40B4-BE49-F238E27FC236}">
                  <a16:creationId xmlns:a16="http://schemas.microsoft.com/office/drawing/2014/main" id="{01185141-D0EE-45C9-A52F-538F57350C8B}"/>
                </a:ext>
              </a:extLst>
            </p:cNvPr>
            <p:cNvSpPr txBox="1">
              <a:spLocks/>
            </p:cNvSpPr>
            <p:nvPr/>
          </p:nvSpPr>
          <p:spPr>
            <a:xfrm>
              <a:off x="377418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2</a:t>
              </a:r>
            </a:p>
          </p:txBody>
        </p:sp>
        <p:sp>
          <p:nvSpPr>
            <p:cNvPr id="20" name="3">
              <a:extLst>
                <a:ext uri="{FF2B5EF4-FFF2-40B4-BE49-F238E27FC236}">
                  <a16:creationId xmlns:a16="http://schemas.microsoft.com/office/drawing/2014/main" id="{36A8D939-3E0C-4CED-A4EF-8D35708A21CC}"/>
                </a:ext>
              </a:extLst>
            </p:cNvPr>
            <p:cNvSpPr txBox="1">
              <a:spLocks/>
            </p:cNvSpPr>
            <p:nvPr/>
          </p:nvSpPr>
          <p:spPr>
            <a:xfrm>
              <a:off x="5137489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3</a:t>
              </a:r>
            </a:p>
          </p:txBody>
        </p:sp>
        <p:sp>
          <p:nvSpPr>
            <p:cNvPr id="22" name="4">
              <a:extLst>
                <a:ext uri="{FF2B5EF4-FFF2-40B4-BE49-F238E27FC236}">
                  <a16:creationId xmlns:a16="http://schemas.microsoft.com/office/drawing/2014/main" id="{9A6307ED-8B60-44AB-A667-EDED57E858B6}"/>
                </a:ext>
              </a:extLst>
            </p:cNvPr>
            <p:cNvSpPr txBox="1">
              <a:spLocks/>
            </p:cNvSpPr>
            <p:nvPr/>
          </p:nvSpPr>
          <p:spPr>
            <a:xfrm>
              <a:off x="6492078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4</a:t>
              </a:r>
            </a:p>
          </p:txBody>
        </p:sp>
        <p:sp>
          <p:nvSpPr>
            <p:cNvPr id="23" name="5">
              <a:extLst>
                <a:ext uri="{FF2B5EF4-FFF2-40B4-BE49-F238E27FC236}">
                  <a16:creationId xmlns:a16="http://schemas.microsoft.com/office/drawing/2014/main" id="{6E928748-A37E-4C4B-A88F-F9BC0BE7EAE9}"/>
                </a:ext>
              </a:extLst>
            </p:cNvPr>
            <p:cNvSpPr txBox="1">
              <a:spLocks/>
            </p:cNvSpPr>
            <p:nvPr/>
          </p:nvSpPr>
          <p:spPr>
            <a:xfrm>
              <a:off x="7872792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5</a:t>
              </a:r>
            </a:p>
          </p:txBody>
        </p:sp>
      </p:grpSp>
      <p:sp>
        <p:nvSpPr>
          <p:cNvPr id="29" name="1st Arrow">
            <a:extLst>
              <a:ext uri="{FF2B5EF4-FFF2-40B4-BE49-F238E27FC236}">
                <a16:creationId xmlns:a16="http://schemas.microsoft.com/office/drawing/2014/main" id="{01DACA0D-DA0C-45D9-89F7-B80A1247A84F}"/>
              </a:ext>
            </a:extLst>
          </p:cNvPr>
          <p:cNvSpPr/>
          <p:nvPr/>
        </p:nvSpPr>
        <p:spPr>
          <a:xfrm>
            <a:off x="6584006" y="5341712"/>
            <a:ext cx="296380" cy="30842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1st circle">
            <a:extLst>
              <a:ext uri="{FF2B5EF4-FFF2-40B4-BE49-F238E27FC236}">
                <a16:creationId xmlns:a16="http://schemas.microsoft.com/office/drawing/2014/main" id="{7FC73809-E461-4821-97B4-D6F5E772201A}"/>
              </a:ext>
            </a:extLst>
          </p:cNvPr>
          <p:cNvSpPr/>
          <p:nvPr/>
        </p:nvSpPr>
        <p:spPr>
          <a:xfrm>
            <a:off x="6551852" y="5962334"/>
            <a:ext cx="372721" cy="372721"/>
          </a:xfrm>
          <a:prstGeom prst="flowChartConnector">
            <a:avLst/>
          </a:prstGeom>
          <a:noFill/>
          <a:ln w="38100">
            <a:solidFill>
              <a:srgbClr val="89CB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2nd Arrow">
            <a:extLst>
              <a:ext uri="{FF2B5EF4-FFF2-40B4-BE49-F238E27FC236}">
                <a16:creationId xmlns:a16="http://schemas.microsoft.com/office/drawing/2014/main" id="{44870337-1ED8-4BE1-96FA-BB257602CCE7}"/>
              </a:ext>
            </a:extLst>
          </p:cNvPr>
          <p:cNvSpPr/>
          <p:nvPr/>
        </p:nvSpPr>
        <p:spPr>
          <a:xfrm>
            <a:off x="5221694" y="5335576"/>
            <a:ext cx="296380" cy="310226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2nd circle">
            <a:extLst>
              <a:ext uri="{FF2B5EF4-FFF2-40B4-BE49-F238E27FC236}">
                <a16:creationId xmlns:a16="http://schemas.microsoft.com/office/drawing/2014/main" id="{AC1100FD-FE03-4A94-8373-F8F3BEBD9E3D}"/>
              </a:ext>
            </a:extLst>
          </p:cNvPr>
          <p:cNvSpPr/>
          <p:nvPr/>
        </p:nvSpPr>
        <p:spPr>
          <a:xfrm>
            <a:off x="5186343" y="5953218"/>
            <a:ext cx="372721" cy="372721"/>
          </a:xfrm>
          <a:prstGeom prst="flowChartConnector">
            <a:avLst/>
          </a:prstGeom>
          <a:noFill/>
          <a:ln w="38100">
            <a:solidFill>
              <a:srgbClr val="6676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curve">
            <a:extLst>
              <a:ext uri="{FF2B5EF4-FFF2-40B4-BE49-F238E27FC236}">
                <a16:creationId xmlns:a16="http://schemas.microsoft.com/office/drawing/2014/main" id="{30572544-56B6-4BCC-802E-5ECD9CEA94D5}"/>
              </a:ext>
            </a:extLst>
          </p:cNvPr>
          <p:cNvSpPr/>
          <p:nvPr/>
        </p:nvSpPr>
        <p:spPr>
          <a:xfrm rot="8027216">
            <a:off x="5354195" y="5203413"/>
            <a:ext cx="1324475" cy="1336115"/>
          </a:xfrm>
          <a:prstGeom prst="arc">
            <a:avLst/>
          </a:prstGeom>
          <a:ln w="38100">
            <a:solidFill>
              <a:srgbClr val="89CB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784C28C8-1D71-4BE1-96B6-C4A56EE89754}"/>
              </a:ext>
            </a:extLst>
          </p:cNvPr>
          <p:cNvSpPr/>
          <p:nvPr/>
        </p:nvSpPr>
        <p:spPr>
          <a:xfrm>
            <a:off x="8692115" y="381663"/>
            <a:ext cx="451885" cy="4604322"/>
          </a:xfrm>
          <a:prstGeom prst="rect">
            <a:avLst/>
          </a:prstGeom>
          <a:solidFill>
            <a:srgbClr val="FDF1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Speech Bubble: Oval 35">
            <a:extLst>
              <a:ext uri="{FF2B5EF4-FFF2-40B4-BE49-F238E27FC236}">
                <a16:creationId xmlns:a16="http://schemas.microsoft.com/office/drawing/2014/main" id="{FF7D7F21-4B72-4131-9392-70377A2F76AE}"/>
              </a:ext>
            </a:extLst>
          </p:cNvPr>
          <p:cNvSpPr/>
          <p:nvPr/>
        </p:nvSpPr>
        <p:spPr>
          <a:xfrm>
            <a:off x="3047023" y="1780605"/>
            <a:ext cx="1386383" cy="734993"/>
          </a:xfrm>
          <a:prstGeom prst="wedgeEllipseCallout">
            <a:avLst>
              <a:gd name="adj1" fmla="val -50083"/>
              <a:gd name="adj2" fmla="val 52764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Click me!</a:t>
            </a:r>
          </a:p>
        </p:txBody>
      </p:sp>
      <p:sp>
        <p:nvSpPr>
          <p:cNvPr id="37" name="text">
            <a:extLst>
              <a:ext uri="{FF2B5EF4-FFF2-40B4-BE49-F238E27FC236}">
                <a16:creationId xmlns:a16="http://schemas.microsoft.com/office/drawing/2014/main" id="{B6D6198F-CBC7-4C7B-8288-982588DDB7F2}"/>
              </a:ext>
            </a:extLst>
          </p:cNvPr>
          <p:cNvSpPr/>
          <p:nvPr/>
        </p:nvSpPr>
        <p:spPr>
          <a:xfrm>
            <a:off x="907533" y="4630221"/>
            <a:ext cx="5988151" cy="602783"/>
          </a:xfrm>
          <a:prstGeom prst="roundRect">
            <a:avLst/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How many apples are left after Hungry Monster eats 1? Can you check this on the number line?</a:t>
            </a:r>
            <a:endParaRPr lang="en-GB" dirty="0"/>
          </a:p>
        </p:txBody>
      </p:sp>
      <p:sp>
        <p:nvSpPr>
          <p:cNvPr id="27" name="Answer">
            <a:extLst>
              <a:ext uri="{FF2B5EF4-FFF2-40B4-BE49-F238E27FC236}">
                <a16:creationId xmlns:a16="http://schemas.microsoft.com/office/drawing/2014/main" id="{4383B48C-B7F3-483E-B21E-4A3E24582E88}"/>
              </a:ext>
            </a:extLst>
          </p:cNvPr>
          <p:cNvSpPr/>
          <p:nvPr/>
        </p:nvSpPr>
        <p:spPr>
          <a:xfrm>
            <a:off x="6981509" y="4625954"/>
            <a:ext cx="1414045" cy="602783"/>
          </a:xfrm>
          <a:prstGeom prst="roundRect">
            <a:avLst/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Twinkl" pitchFamily="50" charset="0"/>
              </a:rPr>
              <a:t>Answer</a:t>
            </a:r>
            <a:endParaRPr lang="en-GB" sz="2400" b="1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8877FB5-4876-484D-BC66-89AE07F4BC5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4450" y="2189479"/>
            <a:ext cx="1143015" cy="1289886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85A6893A-89DB-475B-9311-0A1BF568827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8940" y="2098982"/>
            <a:ext cx="1143015" cy="1289886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FB31A046-FB94-4398-8224-841DA117208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6695" y="2534756"/>
            <a:ext cx="1143015" cy="1289886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75DF7BA0-42F9-4968-BA1D-64C4065DAA3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7965" y="2404634"/>
            <a:ext cx="1143015" cy="1289886"/>
          </a:xfrm>
          <a:prstGeom prst="rect">
            <a:avLst/>
          </a:prstGeom>
        </p:spPr>
      </p:pic>
      <p:pic>
        <p:nvPicPr>
          <p:cNvPr id="4" name="Monster">
            <a:extLst>
              <a:ext uri="{FF2B5EF4-FFF2-40B4-BE49-F238E27FC236}">
                <a16:creationId xmlns:a16="http://schemas.microsoft.com/office/drawing/2014/main" id="{3C380131-FD8C-40FF-A9F8-F7D10E6843E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982" y="1319751"/>
            <a:ext cx="2427790" cy="3123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62546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36" grpId="0" animBg="1"/>
      <p:bldP spid="37" grpId="0" animBg="1"/>
      <p:bldP spid="2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300" dirty="0">
                <a:latin typeface="+mn-lt"/>
              </a:rPr>
              <a:t>How many bananas are on the plate?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BE647FC-F372-45C7-8E87-1F50CB66958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6350" y="2442682"/>
            <a:ext cx="4572000" cy="1725925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5B237B1C-5ECC-4566-AFFB-8D30624AD3B3}"/>
              </a:ext>
            </a:extLst>
          </p:cNvPr>
          <p:cNvGrpSpPr/>
          <p:nvPr/>
        </p:nvGrpSpPr>
        <p:grpSpPr>
          <a:xfrm>
            <a:off x="841817" y="5710820"/>
            <a:ext cx="7520406" cy="645071"/>
            <a:chOff x="841817" y="5710820"/>
            <a:chExt cx="7520406" cy="645071"/>
          </a:xfrm>
        </p:grpSpPr>
        <p:pic>
          <p:nvPicPr>
            <p:cNvPr id="16" name="numberline">
              <a:extLst>
                <a:ext uri="{FF2B5EF4-FFF2-40B4-BE49-F238E27FC236}">
                  <a16:creationId xmlns:a16="http://schemas.microsoft.com/office/drawing/2014/main" id="{8DEE8CCD-E512-4932-B751-D20266FA055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9963" r="49679" b="68231"/>
            <a:stretch/>
          </p:blipFill>
          <p:spPr>
            <a:xfrm>
              <a:off x="841817" y="5710820"/>
              <a:ext cx="7300697" cy="242401"/>
            </a:xfrm>
            <a:prstGeom prst="rect">
              <a:avLst/>
            </a:prstGeom>
          </p:spPr>
        </p:pic>
        <p:sp>
          <p:nvSpPr>
            <p:cNvPr id="17" name="0">
              <a:extLst>
                <a:ext uri="{FF2B5EF4-FFF2-40B4-BE49-F238E27FC236}">
                  <a16:creationId xmlns:a16="http://schemas.microsoft.com/office/drawing/2014/main" id="{948B3856-2001-485E-A7AC-DF2CFBD632D6}"/>
                </a:ext>
              </a:extLst>
            </p:cNvPr>
            <p:cNvSpPr txBox="1">
              <a:spLocks/>
            </p:cNvSpPr>
            <p:nvPr/>
          </p:nvSpPr>
          <p:spPr>
            <a:xfrm>
              <a:off x="1001486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0</a:t>
              </a:r>
            </a:p>
          </p:txBody>
        </p:sp>
        <p:sp>
          <p:nvSpPr>
            <p:cNvPr id="18" name="1">
              <a:extLst>
                <a:ext uri="{FF2B5EF4-FFF2-40B4-BE49-F238E27FC236}">
                  <a16:creationId xmlns:a16="http://schemas.microsoft.com/office/drawing/2014/main" id="{F60BD633-FE7A-457E-91C2-DD4B083B6920}"/>
                </a:ext>
              </a:extLst>
            </p:cNvPr>
            <p:cNvSpPr txBox="1">
              <a:spLocks/>
            </p:cNvSpPr>
            <p:nvPr/>
          </p:nvSpPr>
          <p:spPr>
            <a:xfrm>
              <a:off x="234992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1</a:t>
              </a:r>
            </a:p>
          </p:txBody>
        </p:sp>
        <p:sp>
          <p:nvSpPr>
            <p:cNvPr id="19" name="2">
              <a:extLst>
                <a:ext uri="{FF2B5EF4-FFF2-40B4-BE49-F238E27FC236}">
                  <a16:creationId xmlns:a16="http://schemas.microsoft.com/office/drawing/2014/main" id="{01185141-D0EE-45C9-A52F-538F57350C8B}"/>
                </a:ext>
              </a:extLst>
            </p:cNvPr>
            <p:cNvSpPr txBox="1">
              <a:spLocks/>
            </p:cNvSpPr>
            <p:nvPr/>
          </p:nvSpPr>
          <p:spPr>
            <a:xfrm>
              <a:off x="377418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2</a:t>
              </a:r>
            </a:p>
          </p:txBody>
        </p:sp>
        <p:sp>
          <p:nvSpPr>
            <p:cNvPr id="20" name="3">
              <a:extLst>
                <a:ext uri="{FF2B5EF4-FFF2-40B4-BE49-F238E27FC236}">
                  <a16:creationId xmlns:a16="http://schemas.microsoft.com/office/drawing/2014/main" id="{36A8D939-3E0C-4CED-A4EF-8D35708A21CC}"/>
                </a:ext>
              </a:extLst>
            </p:cNvPr>
            <p:cNvSpPr txBox="1">
              <a:spLocks/>
            </p:cNvSpPr>
            <p:nvPr/>
          </p:nvSpPr>
          <p:spPr>
            <a:xfrm>
              <a:off x="5137489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3</a:t>
              </a:r>
            </a:p>
          </p:txBody>
        </p:sp>
        <p:sp>
          <p:nvSpPr>
            <p:cNvPr id="22" name="4">
              <a:extLst>
                <a:ext uri="{FF2B5EF4-FFF2-40B4-BE49-F238E27FC236}">
                  <a16:creationId xmlns:a16="http://schemas.microsoft.com/office/drawing/2014/main" id="{9A6307ED-8B60-44AB-A667-EDED57E858B6}"/>
                </a:ext>
              </a:extLst>
            </p:cNvPr>
            <p:cNvSpPr txBox="1">
              <a:spLocks/>
            </p:cNvSpPr>
            <p:nvPr/>
          </p:nvSpPr>
          <p:spPr>
            <a:xfrm>
              <a:off x="6492078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4</a:t>
              </a:r>
            </a:p>
          </p:txBody>
        </p:sp>
        <p:sp>
          <p:nvSpPr>
            <p:cNvPr id="23" name="5">
              <a:extLst>
                <a:ext uri="{FF2B5EF4-FFF2-40B4-BE49-F238E27FC236}">
                  <a16:creationId xmlns:a16="http://schemas.microsoft.com/office/drawing/2014/main" id="{6E928748-A37E-4C4B-A88F-F9BC0BE7EAE9}"/>
                </a:ext>
              </a:extLst>
            </p:cNvPr>
            <p:cNvSpPr txBox="1">
              <a:spLocks/>
            </p:cNvSpPr>
            <p:nvPr/>
          </p:nvSpPr>
          <p:spPr>
            <a:xfrm>
              <a:off x="7872792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5</a:t>
              </a:r>
            </a:p>
          </p:txBody>
        </p:sp>
      </p:grpSp>
      <p:sp>
        <p:nvSpPr>
          <p:cNvPr id="29" name="1st Arrow">
            <a:extLst>
              <a:ext uri="{FF2B5EF4-FFF2-40B4-BE49-F238E27FC236}">
                <a16:creationId xmlns:a16="http://schemas.microsoft.com/office/drawing/2014/main" id="{01DACA0D-DA0C-45D9-89F7-B80A1247A84F}"/>
              </a:ext>
            </a:extLst>
          </p:cNvPr>
          <p:cNvSpPr/>
          <p:nvPr/>
        </p:nvSpPr>
        <p:spPr>
          <a:xfrm>
            <a:off x="5221677" y="5341712"/>
            <a:ext cx="296380" cy="30842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1st circle">
            <a:extLst>
              <a:ext uri="{FF2B5EF4-FFF2-40B4-BE49-F238E27FC236}">
                <a16:creationId xmlns:a16="http://schemas.microsoft.com/office/drawing/2014/main" id="{7FC73809-E461-4821-97B4-D6F5E772201A}"/>
              </a:ext>
            </a:extLst>
          </p:cNvPr>
          <p:cNvSpPr/>
          <p:nvPr/>
        </p:nvSpPr>
        <p:spPr>
          <a:xfrm>
            <a:off x="5189523" y="5962334"/>
            <a:ext cx="372721" cy="372721"/>
          </a:xfrm>
          <a:prstGeom prst="flowChartConnector">
            <a:avLst/>
          </a:prstGeom>
          <a:noFill/>
          <a:ln w="38100">
            <a:solidFill>
              <a:srgbClr val="89CB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2nd Arrow">
            <a:extLst>
              <a:ext uri="{FF2B5EF4-FFF2-40B4-BE49-F238E27FC236}">
                <a16:creationId xmlns:a16="http://schemas.microsoft.com/office/drawing/2014/main" id="{44870337-1ED8-4BE1-96FA-BB257602CCE7}"/>
              </a:ext>
            </a:extLst>
          </p:cNvPr>
          <p:cNvSpPr/>
          <p:nvPr/>
        </p:nvSpPr>
        <p:spPr>
          <a:xfrm>
            <a:off x="3841947" y="5335576"/>
            <a:ext cx="296380" cy="310226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2nd circle">
            <a:extLst>
              <a:ext uri="{FF2B5EF4-FFF2-40B4-BE49-F238E27FC236}">
                <a16:creationId xmlns:a16="http://schemas.microsoft.com/office/drawing/2014/main" id="{AC1100FD-FE03-4A94-8373-F8F3BEBD9E3D}"/>
              </a:ext>
            </a:extLst>
          </p:cNvPr>
          <p:cNvSpPr/>
          <p:nvPr/>
        </p:nvSpPr>
        <p:spPr>
          <a:xfrm>
            <a:off x="3824014" y="5953218"/>
            <a:ext cx="372721" cy="372721"/>
          </a:xfrm>
          <a:prstGeom prst="flowChartConnector">
            <a:avLst/>
          </a:prstGeom>
          <a:noFill/>
          <a:ln w="38100">
            <a:solidFill>
              <a:srgbClr val="6676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curve">
            <a:extLst>
              <a:ext uri="{FF2B5EF4-FFF2-40B4-BE49-F238E27FC236}">
                <a16:creationId xmlns:a16="http://schemas.microsoft.com/office/drawing/2014/main" id="{30572544-56B6-4BCC-802E-5ECD9CEA94D5}"/>
              </a:ext>
            </a:extLst>
          </p:cNvPr>
          <p:cNvSpPr/>
          <p:nvPr/>
        </p:nvSpPr>
        <p:spPr>
          <a:xfrm rot="8027216">
            <a:off x="3991866" y="5203413"/>
            <a:ext cx="1324475" cy="1336115"/>
          </a:xfrm>
          <a:prstGeom prst="arc">
            <a:avLst/>
          </a:prstGeom>
          <a:ln w="38100">
            <a:solidFill>
              <a:srgbClr val="89CB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784C28C8-1D71-4BE1-96B6-C4A56EE89754}"/>
              </a:ext>
            </a:extLst>
          </p:cNvPr>
          <p:cNvSpPr/>
          <p:nvPr/>
        </p:nvSpPr>
        <p:spPr>
          <a:xfrm>
            <a:off x="8692115" y="381663"/>
            <a:ext cx="451885" cy="4604322"/>
          </a:xfrm>
          <a:prstGeom prst="rect">
            <a:avLst/>
          </a:prstGeom>
          <a:solidFill>
            <a:srgbClr val="FDF1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Speech Bubble: Oval 35">
            <a:extLst>
              <a:ext uri="{FF2B5EF4-FFF2-40B4-BE49-F238E27FC236}">
                <a16:creationId xmlns:a16="http://schemas.microsoft.com/office/drawing/2014/main" id="{FF7D7F21-4B72-4131-9392-70377A2F76AE}"/>
              </a:ext>
            </a:extLst>
          </p:cNvPr>
          <p:cNvSpPr/>
          <p:nvPr/>
        </p:nvSpPr>
        <p:spPr>
          <a:xfrm>
            <a:off x="3047023" y="1780605"/>
            <a:ext cx="1386383" cy="734993"/>
          </a:xfrm>
          <a:prstGeom prst="wedgeEllipseCallout">
            <a:avLst>
              <a:gd name="adj1" fmla="val -50083"/>
              <a:gd name="adj2" fmla="val 52764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Click me!</a:t>
            </a:r>
          </a:p>
        </p:txBody>
      </p:sp>
      <p:sp>
        <p:nvSpPr>
          <p:cNvPr id="37" name="text">
            <a:extLst>
              <a:ext uri="{FF2B5EF4-FFF2-40B4-BE49-F238E27FC236}">
                <a16:creationId xmlns:a16="http://schemas.microsoft.com/office/drawing/2014/main" id="{B6D6198F-CBC7-4C7B-8288-982588DDB7F2}"/>
              </a:ext>
            </a:extLst>
          </p:cNvPr>
          <p:cNvSpPr/>
          <p:nvPr/>
        </p:nvSpPr>
        <p:spPr>
          <a:xfrm>
            <a:off x="737405" y="4630221"/>
            <a:ext cx="6272780" cy="602783"/>
          </a:xfrm>
          <a:prstGeom prst="roundRect">
            <a:avLst/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r>
              <a:rPr lang="en-GB" sz="1700" spc="-20" dirty="0">
                <a:solidFill>
                  <a:schemeClr val="tx1"/>
                </a:solidFill>
                <a:latin typeface="Twinkl" pitchFamily="50" charset="0"/>
              </a:rPr>
              <a:t>How many bananas are left after Hungry Monster eats 1? I think there will be 1 banana left. Am I correct? Why or why not?</a:t>
            </a:r>
            <a:endParaRPr lang="en-GB" sz="1700" spc="-20" dirty="0"/>
          </a:p>
        </p:txBody>
      </p:sp>
      <p:sp>
        <p:nvSpPr>
          <p:cNvPr id="27" name="Answer">
            <a:extLst>
              <a:ext uri="{FF2B5EF4-FFF2-40B4-BE49-F238E27FC236}">
                <a16:creationId xmlns:a16="http://schemas.microsoft.com/office/drawing/2014/main" id="{4383B48C-B7F3-483E-B21E-4A3E24582E88}"/>
              </a:ext>
            </a:extLst>
          </p:cNvPr>
          <p:cNvSpPr/>
          <p:nvPr/>
        </p:nvSpPr>
        <p:spPr>
          <a:xfrm>
            <a:off x="7148414" y="4625954"/>
            <a:ext cx="1255781" cy="602783"/>
          </a:xfrm>
          <a:prstGeom prst="roundRect">
            <a:avLst/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rIns="36000" rtlCol="0" anchor="ctr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Twinkl" pitchFamily="50" charset="0"/>
              </a:rPr>
              <a:t>Answer</a:t>
            </a:r>
            <a:endParaRPr lang="en-GB" sz="2400" b="1" dirty="0">
              <a:solidFill>
                <a:schemeClr val="bg1"/>
              </a:solidFill>
            </a:endParaRPr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9328B77F-56F6-4FD1-A22E-8FCFF966007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19214">
            <a:off x="5184833" y="1840369"/>
            <a:ext cx="1738723" cy="151164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2867C32-B200-45E2-A44A-F6DEB3F92BB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19214">
            <a:off x="4145623" y="2202080"/>
            <a:ext cx="1738723" cy="1511643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919C7154-2E5C-46B4-9267-F655B2757ED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19214">
            <a:off x="6112147" y="2300181"/>
            <a:ext cx="1738723" cy="1511643"/>
          </a:xfrm>
          <a:prstGeom prst="rect">
            <a:avLst/>
          </a:prstGeom>
        </p:spPr>
      </p:pic>
      <p:pic>
        <p:nvPicPr>
          <p:cNvPr id="4" name="Monster">
            <a:extLst>
              <a:ext uri="{FF2B5EF4-FFF2-40B4-BE49-F238E27FC236}">
                <a16:creationId xmlns:a16="http://schemas.microsoft.com/office/drawing/2014/main" id="{3C380131-FD8C-40FF-A9F8-F7D10E6843E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982" y="1319751"/>
            <a:ext cx="2427790" cy="3123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0521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36" grpId="0" animBg="1"/>
      <p:bldP spid="37" grpId="0" animBg="1"/>
      <p:bldP spid="2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 lIns="36000" rIns="36000"/>
          <a:lstStyle/>
          <a:p>
            <a:r>
              <a:rPr lang="en-GB" sz="3300" dirty="0">
                <a:latin typeface="+mn-lt"/>
              </a:rPr>
              <a:t>How many sandwiches are on the plate?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BE647FC-F372-45C7-8E87-1F50CB66958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6350" y="2442682"/>
            <a:ext cx="4572000" cy="1725925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5B237B1C-5ECC-4566-AFFB-8D30624AD3B3}"/>
              </a:ext>
            </a:extLst>
          </p:cNvPr>
          <p:cNvGrpSpPr/>
          <p:nvPr/>
        </p:nvGrpSpPr>
        <p:grpSpPr>
          <a:xfrm>
            <a:off x="841817" y="5710820"/>
            <a:ext cx="7520406" cy="645071"/>
            <a:chOff x="841817" y="5710820"/>
            <a:chExt cx="7520406" cy="645071"/>
          </a:xfrm>
        </p:grpSpPr>
        <p:pic>
          <p:nvPicPr>
            <p:cNvPr id="16" name="numberline">
              <a:extLst>
                <a:ext uri="{FF2B5EF4-FFF2-40B4-BE49-F238E27FC236}">
                  <a16:creationId xmlns:a16="http://schemas.microsoft.com/office/drawing/2014/main" id="{8DEE8CCD-E512-4932-B751-D20266FA055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9963" r="49679" b="68231"/>
            <a:stretch/>
          </p:blipFill>
          <p:spPr>
            <a:xfrm>
              <a:off x="841817" y="5710820"/>
              <a:ext cx="7300697" cy="242401"/>
            </a:xfrm>
            <a:prstGeom prst="rect">
              <a:avLst/>
            </a:prstGeom>
          </p:spPr>
        </p:pic>
        <p:sp>
          <p:nvSpPr>
            <p:cNvPr id="17" name="0">
              <a:extLst>
                <a:ext uri="{FF2B5EF4-FFF2-40B4-BE49-F238E27FC236}">
                  <a16:creationId xmlns:a16="http://schemas.microsoft.com/office/drawing/2014/main" id="{948B3856-2001-485E-A7AC-DF2CFBD632D6}"/>
                </a:ext>
              </a:extLst>
            </p:cNvPr>
            <p:cNvSpPr txBox="1">
              <a:spLocks/>
            </p:cNvSpPr>
            <p:nvPr/>
          </p:nvSpPr>
          <p:spPr>
            <a:xfrm>
              <a:off x="1001486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0</a:t>
              </a:r>
            </a:p>
          </p:txBody>
        </p:sp>
        <p:sp>
          <p:nvSpPr>
            <p:cNvPr id="18" name="1">
              <a:extLst>
                <a:ext uri="{FF2B5EF4-FFF2-40B4-BE49-F238E27FC236}">
                  <a16:creationId xmlns:a16="http://schemas.microsoft.com/office/drawing/2014/main" id="{F60BD633-FE7A-457E-91C2-DD4B083B6920}"/>
                </a:ext>
              </a:extLst>
            </p:cNvPr>
            <p:cNvSpPr txBox="1">
              <a:spLocks/>
            </p:cNvSpPr>
            <p:nvPr/>
          </p:nvSpPr>
          <p:spPr>
            <a:xfrm>
              <a:off x="234992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1</a:t>
              </a:r>
            </a:p>
          </p:txBody>
        </p:sp>
        <p:sp>
          <p:nvSpPr>
            <p:cNvPr id="19" name="2">
              <a:extLst>
                <a:ext uri="{FF2B5EF4-FFF2-40B4-BE49-F238E27FC236}">
                  <a16:creationId xmlns:a16="http://schemas.microsoft.com/office/drawing/2014/main" id="{01185141-D0EE-45C9-A52F-538F57350C8B}"/>
                </a:ext>
              </a:extLst>
            </p:cNvPr>
            <p:cNvSpPr txBox="1">
              <a:spLocks/>
            </p:cNvSpPr>
            <p:nvPr/>
          </p:nvSpPr>
          <p:spPr>
            <a:xfrm>
              <a:off x="377418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2</a:t>
              </a:r>
            </a:p>
          </p:txBody>
        </p:sp>
        <p:sp>
          <p:nvSpPr>
            <p:cNvPr id="20" name="3">
              <a:extLst>
                <a:ext uri="{FF2B5EF4-FFF2-40B4-BE49-F238E27FC236}">
                  <a16:creationId xmlns:a16="http://schemas.microsoft.com/office/drawing/2014/main" id="{36A8D939-3E0C-4CED-A4EF-8D35708A21CC}"/>
                </a:ext>
              </a:extLst>
            </p:cNvPr>
            <p:cNvSpPr txBox="1">
              <a:spLocks/>
            </p:cNvSpPr>
            <p:nvPr/>
          </p:nvSpPr>
          <p:spPr>
            <a:xfrm>
              <a:off x="5137489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3</a:t>
              </a:r>
            </a:p>
          </p:txBody>
        </p:sp>
        <p:sp>
          <p:nvSpPr>
            <p:cNvPr id="22" name="4">
              <a:extLst>
                <a:ext uri="{FF2B5EF4-FFF2-40B4-BE49-F238E27FC236}">
                  <a16:creationId xmlns:a16="http://schemas.microsoft.com/office/drawing/2014/main" id="{9A6307ED-8B60-44AB-A667-EDED57E858B6}"/>
                </a:ext>
              </a:extLst>
            </p:cNvPr>
            <p:cNvSpPr txBox="1">
              <a:spLocks/>
            </p:cNvSpPr>
            <p:nvPr/>
          </p:nvSpPr>
          <p:spPr>
            <a:xfrm>
              <a:off x="6492078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4</a:t>
              </a:r>
            </a:p>
          </p:txBody>
        </p:sp>
        <p:sp>
          <p:nvSpPr>
            <p:cNvPr id="23" name="5">
              <a:extLst>
                <a:ext uri="{FF2B5EF4-FFF2-40B4-BE49-F238E27FC236}">
                  <a16:creationId xmlns:a16="http://schemas.microsoft.com/office/drawing/2014/main" id="{6E928748-A37E-4C4B-A88F-F9BC0BE7EAE9}"/>
                </a:ext>
              </a:extLst>
            </p:cNvPr>
            <p:cNvSpPr txBox="1">
              <a:spLocks/>
            </p:cNvSpPr>
            <p:nvPr/>
          </p:nvSpPr>
          <p:spPr>
            <a:xfrm>
              <a:off x="7872792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5</a:t>
              </a:r>
            </a:p>
          </p:txBody>
        </p:sp>
      </p:grpSp>
      <p:sp>
        <p:nvSpPr>
          <p:cNvPr id="29" name="1st Arrow">
            <a:extLst>
              <a:ext uri="{FF2B5EF4-FFF2-40B4-BE49-F238E27FC236}">
                <a16:creationId xmlns:a16="http://schemas.microsoft.com/office/drawing/2014/main" id="{01DACA0D-DA0C-45D9-89F7-B80A1247A84F}"/>
              </a:ext>
            </a:extLst>
          </p:cNvPr>
          <p:cNvSpPr/>
          <p:nvPr/>
        </p:nvSpPr>
        <p:spPr>
          <a:xfrm>
            <a:off x="3850891" y="5341712"/>
            <a:ext cx="296380" cy="30842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1st circle">
            <a:extLst>
              <a:ext uri="{FF2B5EF4-FFF2-40B4-BE49-F238E27FC236}">
                <a16:creationId xmlns:a16="http://schemas.microsoft.com/office/drawing/2014/main" id="{7FC73809-E461-4821-97B4-D6F5E772201A}"/>
              </a:ext>
            </a:extLst>
          </p:cNvPr>
          <p:cNvSpPr/>
          <p:nvPr/>
        </p:nvSpPr>
        <p:spPr>
          <a:xfrm>
            <a:off x="3818737" y="5962334"/>
            <a:ext cx="372721" cy="372721"/>
          </a:xfrm>
          <a:prstGeom prst="flowChartConnector">
            <a:avLst/>
          </a:prstGeom>
          <a:noFill/>
          <a:ln w="38100">
            <a:solidFill>
              <a:srgbClr val="89CB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2nd Arrow">
            <a:extLst>
              <a:ext uri="{FF2B5EF4-FFF2-40B4-BE49-F238E27FC236}">
                <a16:creationId xmlns:a16="http://schemas.microsoft.com/office/drawing/2014/main" id="{44870337-1ED8-4BE1-96FA-BB257602CCE7}"/>
              </a:ext>
            </a:extLst>
          </p:cNvPr>
          <p:cNvSpPr/>
          <p:nvPr/>
        </p:nvSpPr>
        <p:spPr>
          <a:xfrm>
            <a:off x="2449895" y="5335576"/>
            <a:ext cx="296380" cy="310226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2nd circle">
            <a:extLst>
              <a:ext uri="{FF2B5EF4-FFF2-40B4-BE49-F238E27FC236}">
                <a16:creationId xmlns:a16="http://schemas.microsoft.com/office/drawing/2014/main" id="{AC1100FD-FE03-4A94-8373-F8F3BEBD9E3D}"/>
              </a:ext>
            </a:extLst>
          </p:cNvPr>
          <p:cNvSpPr/>
          <p:nvPr/>
        </p:nvSpPr>
        <p:spPr>
          <a:xfrm>
            <a:off x="2410696" y="5953218"/>
            <a:ext cx="372721" cy="372721"/>
          </a:xfrm>
          <a:prstGeom prst="flowChartConnector">
            <a:avLst/>
          </a:prstGeom>
          <a:noFill/>
          <a:ln w="38100">
            <a:solidFill>
              <a:srgbClr val="6676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curve">
            <a:extLst>
              <a:ext uri="{FF2B5EF4-FFF2-40B4-BE49-F238E27FC236}">
                <a16:creationId xmlns:a16="http://schemas.microsoft.com/office/drawing/2014/main" id="{30572544-56B6-4BCC-802E-5ECD9CEA94D5}"/>
              </a:ext>
            </a:extLst>
          </p:cNvPr>
          <p:cNvSpPr/>
          <p:nvPr/>
        </p:nvSpPr>
        <p:spPr>
          <a:xfrm rot="8027216">
            <a:off x="2621080" y="5203413"/>
            <a:ext cx="1324475" cy="1336115"/>
          </a:xfrm>
          <a:prstGeom prst="arc">
            <a:avLst/>
          </a:prstGeom>
          <a:ln w="38100">
            <a:solidFill>
              <a:srgbClr val="89CB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784C28C8-1D71-4BE1-96B6-C4A56EE89754}"/>
              </a:ext>
            </a:extLst>
          </p:cNvPr>
          <p:cNvSpPr/>
          <p:nvPr/>
        </p:nvSpPr>
        <p:spPr>
          <a:xfrm>
            <a:off x="8692115" y="381663"/>
            <a:ext cx="451885" cy="4604322"/>
          </a:xfrm>
          <a:prstGeom prst="rect">
            <a:avLst/>
          </a:prstGeom>
          <a:solidFill>
            <a:srgbClr val="FDF1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Speech Bubble: Oval 35">
            <a:extLst>
              <a:ext uri="{FF2B5EF4-FFF2-40B4-BE49-F238E27FC236}">
                <a16:creationId xmlns:a16="http://schemas.microsoft.com/office/drawing/2014/main" id="{FF7D7F21-4B72-4131-9392-70377A2F76AE}"/>
              </a:ext>
            </a:extLst>
          </p:cNvPr>
          <p:cNvSpPr/>
          <p:nvPr/>
        </p:nvSpPr>
        <p:spPr>
          <a:xfrm>
            <a:off x="3047023" y="1780605"/>
            <a:ext cx="1386383" cy="734993"/>
          </a:xfrm>
          <a:prstGeom prst="wedgeEllipseCallout">
            <a:avLst>
              <a:gd name="adj1" fmla="val -50083"/>
              <a:gd name="adj2" fmla="val 52764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Click me!</a:t>
            </a:r>
          </a:p>
        </p:txBody>
      </p:sp>
      <p:sp>
        <p:nvSpPr>
          <p:cNvPr id="37" name="text">
            <a:extLst>
              <a:ext uri="{FF2B5EF4-FFF2-40B4-BE49-F238E27FC236}">
                <a16:creationId xmlns:a16="http://schemas.microsoft.com/office/drawing/2014/main" id="{B6D6198F-CBC7-4C7B-8288-982588DDB7F2}"/>
              </a:ext>
            </a:extLst>
          </p:cNvPr>
          <p:cNvSpPr/>
          <p:nvPr/>
        </p:nvSpPr>
        <p:spPr>
          <a:xfrm>
            <a:off x="701751" y="4630221"/>
            <a:ext cx="6236465" cy="602783"/>
          </a:xfrm>
          <a:prstGeom prst="roundRect">
            <a:avLst/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pc="-20" dirty="0">
                <a:solidFill>
                  <a:schemeClr val="tx1"/>
                </a:solidFill>
                <a:latin typeface="Twinkl" pitchFamily="50" charset="0"/>
              </a:rPr>
              <a:t>How many sandwiches are left after Hungry Monster eats 1? What do you notice happening on the number line?</a:t>
            </a:r>
            <a:endParaRPr lang="en-GB" spc="-20" dirty="0"/>
          </a:p>
        </p:txBody>
      </p:sp>
      <p:sp>
        <p:nvSpPr>
          <p:cNvPr id="27" name="Answer">
            <a:extLst>
              <a:ext uri="{FF2B5EF4-FFF2-40B4-BE49-F238E27FC236}">
                <a16:creationId xmlns:a16="http://schemas.microsoft.com/office/drawing/2014/main" id="{4383B48C-B7F3-483E-B21E-4A3E24582E88}"/>
              </a:ext>
            </a:extLst>
          </p:cNvPr>
          <p:cNvSpPr/>
          <p:nvPr/>
        </p:nvSpPr>
        <p:spPr>
          <a:xfrm>
            <a:off x="7024041" y="4625954"/>
            <a:ext cx="1414045" cy="602783"/>
          </a:xfrm>
          <a:prstGeom prst="roundRect">
            <a:avLst/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Twinkl" pitchFamily="50" charset="0"/>
              </a:rPr>
              <a:t>Answer</a:t>
            </a:r>
            <a:endParaRPr lang="en-GB" sz="2400" b="1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1236819-6CF7-4A8C-86A6-EF1A8023520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5832" y="2515598"/>
            <a:ext cx="1561921" cy="1181223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323ABF0A-4E53-4949-BF78-2BC1C173515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12945">
            <a:off x="4441027" y="2801619"/>
            <a:ext cx="1561921" cy="1181223"/>
          </a:xfrm>
          <a:prstGeom prst="rect">
            <a:avLst/>
          </a:prstGeom>
        </p:spPr>
      </p:pic>
      <p:pic>
        <p:nvPicPr>
          <p:cNvPr id="4" name="Monster">
            <a:extLst>
              <a:ext uri="{FF2B5EF4-FFF2-40B4-BE49-F238E27FC236}">
                <a16:creationId xmlns:a16="http://schemas.microsoft.com/office/drawing/2014/main" id="{3C380131-FD8C-40FF-A9F8-F7D10E6843E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982" y="1319751"/>
            <a:ext cx="2427790" cy="3123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2595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36" grpId="0" animBg="1"/>
      <p:bldP spid="37" grpId="0" animBg="1"/>
      <p:bldP spid="2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 lIns="108000" rIns="108000"/>
          <a:lstStyle/>
          <a:p>
            <a:r>
              <a:rPr lang="en-GB" sz="3300" dirty="0">
                <a:latin typeface="+mn-lt"/>
              </a:rPr>
              <a:t>How many strawberries are on the plate?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BE647FC-F372-45C7-8E87-1F50CB66958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6350" y="2442682"/>
            <a:ext cx="4572000" cy="1725925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5B237B1C-5ECC-4566-AFFB-8D30624AD3B3}"/>
              </a:ext>
            </a:extLst>
          </p:cNvPr>
          <p:cNvGrpSpPr/>
          <p:nvPr/>
        </p:nvGrpSpPr>
        <p:grpSpPr>
          <a:xfrm>
            <a:off x="841817" y="5710820"/>
            <a:ext cx="7520406" cy="645071"/>
            <a:chOff x="841817" y="5710820"/>
            <a:chExt cx="7520406" cy="645071"/>
          </a:xfrm>
        </p:grpSpPr>
        <p:pic>
          <p:nvPicPr>
            <p:cNvPr id="16" name="numberline">
              <a:extLst>
                <a:ext uri="{FF2B5EF4-FFF2-40B4-BE49-F238E27FC236}">
                  <a16:creationId xmlns:a16="http://schemas.microsoft.com/office/drawing/2014/main" id="{8DEE8CCD-E512-4932-B751-D20266FA055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9963" r="49679" b="68231"/>
            <a:stretch/>
          </p:blipFill>
          <p:spPr>
            <a:xfrm>
              <a:off x="841817" y="5710820"/>
              <a:ext cx="7300697" cy="242401"/>
            </a:xfrm>
            <a:prstGeom prst="rect">
              <a:avLst/>
            </a:prstGeom>
          </p:spPr>
        </p:pic>
        <p:sp>
          <p:nvSpPr>
            <p:cNvPr id="17" name="0">
              <a:extLst>
                <a:ext uri="{FF2B5EF4-FFF2-40B4-BE49-F238E27FC236}">
                  <a16:creationId xmlns:a16="http://schemas.microsoft.com/office/drawing/2014/main" id="{948B3856-2001-485E-A7AC-DF2CFBD632D6}"/>
                </a:ext>
              </a:extLst>
            </p:cNvPr>
            <p:cNvSpPr txBox="1">
              <a:spLocks/>
            </p:cNvSpPr>
            <p:nvPr/>
          </p:nvSpPr>
          <p:spPr>
            <a:xfrm>
              <a:off x="1001486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0</a:t>
              </a:r>
            </a:p>
          </p:txBody>
        </p:sp>
        <p:sp>
          <p:nvSpPr>
            <p:cNvPr id="18" name="1">
              <a:extLst>
                <a:ext uri="{FF2B5EF4-FFF2-40B4-BE49-F238E27FC236}">
                  <a16:creationId xmlns:a16="http://schemas.microsoft.com/office/drawing/2014/main" id="{F60BD633-FE7A-457E-91C2-DD4B083B6920}"/>
                </a:ext>
              </a:extLst>
            </p:cNvPr>
            <p:cNvSpPr txBox="1">
              <a:spLocks/>
            </p:cNvSpPr>
            <p:nvPr/>
          </p:nvSpPr>
          <p:spPr>
            <a:xfrm>
              <a:off x="234992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1</a:t>
              </a:r>
            </a:p>
          </p:txBody>
        </p:sp>
        <p:sp>
          <p:nvSpPr>
            <p:cNvPr id="19" name="2">
              <a:extLst>
                <a:ext uri="{FF2B5EF4-FFF2-40B4-BE49-F238E27FC236}">
                  <a16:creationId xmlns:a16="http://schemas.microsoft.com/office/drawing/2014/main" id="{01185141-D0EE-45C9-A52F-538F57350C8B}"/>
                </a:ext>
              </a:extLst>
            </p:cNvPr>
            <p:cNvSpPr txBox="1">
              <a:spLocks/>
            </p:cNvSpPr>
            <p:nvPr/>
          </p:nvSpPr>
          <p:spPr>
            <a:xfrm>
              <a:off x="377418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2</a:t>
              </a:r>
            </a:p>
          </p:txBody>
        </p:sp>
        <p:sp>
          <p:nvSpPr>
            <p:cNvPr id="20" name="3">
              <a:extLst>
                <a:ext uri="{FF2B5EF4-FFF2-40B4-BE49-F238E27FC236}">
                  <a16:creationId xmlns:a16="http://schemas.microsoft.com/office/drawing/2014/main" id="{36A8D939-3E0C-4CED-A4EF-8D35708A21CC}"/>
                </a:ext>
              </a:extLst>
            </p:cNvPr>
            <p:cNvSpPr txBox="1">
              <a:spLocks/>
            </p:cNvSpPr>
            <p:nvPr/>
          </p:nvSpPr>
          <p:spPr>
            <a:xfrm>
              <a:off x="5137489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3</a:t>
              </a:r>
            </a:p>
          </p:txBody>
        </p:sp>
        <p:sp>
          <p:nvSpPr>
            <p:cNvPr id="22" name="4">
              <a:extLst>
                <a:ext uri="{FF2B5EF4-FFF2-40B4-BE49-F238E27FC236}">
                  <a16:creationId xmlns:a16="http://schemas.microsoft.com/office/drawing/2014/main" id="{9A6307ED-8B60-44AB-A667-EDED57E858B6}"/>
                </a:ext>
              </a:extLst>
            </p:cNvPr>
            <p:cNvSpPr txBox="1">
              <a:spLocks/>
            </p:cNvSpPr>
            <p:nvPr/>
          </p:nvSpPr>
          <p:spPr>
            <a:xfrm>
              <a:off x="6492078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4</a:t>
              </a:r>
            </a:p>
          </p:txBody>
        </p:sp>
        <p:sp>
          <p:nvSpPr>
            <p:cNvPr id="23" name="5">
              <a:extLst>
                <a:ext uri="{FF2B5EF4-FFF2-40B4-BE49-F238E27FC236}">
                  <a16:creationId xmlns:a16="http://schemas.microsoft.com/office/drawing/2014/main" id="{6E928748-A37E-4C4B-A88F-F9BC0BE7EAE9}"/>
                </a:ext>
              </a:extLst>
            </p:cNvPr>
            <p:cNvSpPr txBox="1">
              <a:spLocks/>
            </p:cNvSpPr>
            <p:nvPr/>
          </p:nvSpPr>
          <p:spPr>
            <a:xfrm>
              <a:off x="7872792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5</a:t>
              </a:r>
            </a:p>
          </p:txBody>
        </p:sp>
      </p:grpSp>
      <p:sp>
        <p:nvSpPr>
          <p:cNvPr id="29" name="1st Arrow">
            <a:extLst>
              <a:ext uri="{FF2B5EF4-FFF2-40B4-BE49-F238E27FC236}">
                <a16:creationId xmlns:a16="http://schemas.microsoft.com/office/drawing/2014/main" id="{01DACA0D-DA0C-45D9-89F7-B80A1247A84F}"/>
              </a:ext>
            </a:extLst>
          </p:cNvPr>
          <p:cNvSpPr/>
          <p:nvPr/>
        </p:nvSpPr>
        <p:spPr>
          <a:xfrm>
            <a:off x="2460539" y="5341712"/>
            <a:ext cx="296380" cy="30842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1st circle">
            <a:extLst>
              <a:ext uri="{FF2B5EF4-FFF2-40B4-BE49-F238E27FC236}">
                <a16:creationId xmlns:a16="http://schemas.microsoft.com/office/drawing/2014/main" id="{7FC73809-E461-4821-97B4-D6F5E772201A}"/>
              </a:ext>
            </a:extLst>
          </p:cNvPr>
          <p:cNvSpPr/>
          <p:nvPr/>
        </p:nvSpPr>
        <p:spPr>
          <a:xfrm>
            <a:off x="2428385" y="5962334"/>
            <a:ext cx="372721" cy="372721"/>
          </a:xfrm>
          <a:prstGeom prst="flowChartConnector">
            <a:avLst/>
          </a:prstGeom>
          <a:noFill/>
          <a:ln w="38100">
            <a:solidFill>
              <a:srgbClr val="89CB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2nd Arrow">
            <a:extLst>
              <a:ext uri="{FF2B5EF4-FFF2-40B4-BE49-F238E27FC236}">
                <a16:creationId xmlns:a16="http://schemas.microsoft.com/office/drawing/2014/main" id="{44870337-1ED8-4BE1-96FA-BB257602CCE7}"/>
              </a:ext>
            </a:extLst>
          </p:cNvPr>
          <p:cNvSpPr/>
          <p:nvPr/>
        </p:nvSpPr>
        <p:spPr>
          <a:xfrm>
            <a:off x="1089518" y="5335576"/>
            <a:ext cx="296380" cy="310226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2nd circle">
            <a:extLst>
              <a:ext uri="{FF2B5EF4-FFF2-40B4-BE49-F238E27FC236}">
                <a16:creationId xmlns:a16="http://schemas.microsoft.com/office/drawing/2014/main" id="{AC1100FD-FE03-4A94-8373-F8F3BEBD9E3D}"/>
              </a:ext>
            </a:extLst>
          </p:cNvPr>
          <p:cNvSpPr/>
          <p:nvPr/>
        </p:nvSpPr>
        <p:spPr>
          <a:xfrm>
            <a:off x="1045458" y="5953218"/>
            <a:ext cx="372721" cy="372721"/>
          </a:xfrm>
          <a:prstGeom prst="flowChartConnector">
            <a:avLst/>
          </a:prstGeom>
          <a:noFill/>
          <a:ln w="38100">
            <a:solidFill>
              <a:srgbClr val="6676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curve">
            <a:extLst>
              <a:ext uri="{FF2B5EF4-FFF2-40B4-BE49-F238E27FC236}">
                <a16:creationId xmlns:a16="http://schemas.microsoft.com/office/drawing/2014/main" id="{30572544-56B6-4BCC-802E-5ECD9CEA94D5}"/>
              </a:ext>
            </a:extLst>
          </p:cNvPr>
          <p:cNvSpPr/>
          <p:nvPr/>
        </p:nvSpPr>
        <p:spPr>
          <a:xfrm rot="8027216">
            <a:off x="1230728" y="5203413"/>
            <a:ext cx="1324475" cy="1336115"/>
          </a:xfrm>
          <a:prstGeom prst="arc">
            <a:avLst/>
          </a:prstGeom>
          <a:ln w="38100">
            <a:solidFill>
              <a:srgbClr val="89CB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784C28C8-1D71-4BE1-96B6-C4A56EE89754}"/>
              </a:ext>
            </a:extLst>
          </p:cNvPr>
          <p:cNvSpPr/>
          <p:nvPr/>
        </p:nvSpPr>
        <p:spPr>
          <a:xfrm>
            <a:off x="8692115" y="381663"/>
            <a:ext cx="451885" cy="4604322"/>
          </a:xfrm>
          <a:prstGeom prst="rect">
            <a:avLst/>
          </a:prstGeom>
          <a:solidFill>
            <a:srgbClr val="FDF1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Speech Bubble: Oval 35">
            <a:extLst>
              <a:ext uri="{FF2B5EF4-FFF2-40B4-BE49-F238E27FC236}">
                <a16:creationId xmlns:a16="http://schemas.microsoft.com/office/drawing/2014/main" id="{FF7D7F21-4B72-4131-9392-70377A2F76AE}"/>
              </a:ext>
            </a:extLst>
          </p:cNvPr>
          <p:cNvSpPr/>
          <p:nvPr/>
        </p:nvSpPr>
        <p:spPr>
          <a:xfrm>
            <a:off x="3047023" y="1780605"/>
            <a:ext cx="1386383" cy="734993"/>
          </a:xfrm>
          <a:prstGeom prst="wedgeEllipseCallout">
            <a:avLst>
              <a:gd name="adj1" fmla="val -50083"/>
              <a:gd name="adj2" fmla="val 52764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Click me!</a:t>
            </a:r>
          </a:p>
        </p:txBody>
      </p:sp>
      <p:sp>
        <p:nvSpPr>
          <p:cNvPr id="37" name="text">
            <a:extLst>
              <a:ext uri="{FF2B5EF4-FFF2-40B4-BE49-F238E27FC236}">
                <a16:creationId xmlns:a16="http://schemas.microsoft.com/office/drawing/2014/main" id="{B6D6198F-CBC7-4C7B-8288-982588DDB7F2}"/>
              </a:ext>
            </a:extLst>
          </p:cNvPr>
          <p:cNvSpPr/>
          <p:nvPr/>
        </p:nvSpPr>
        <p:spPr>
          <a:xfrm>
            <a:off x="748447" y="4630221"/>
            <a:ext cx="6354102" cy="602783"/>
          </a:xfrm>
          <a:prstGeom prst="roundRect">
            <a:avLst/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pc="-20" dirty="0">
                <a:solidFill>
                  <a:schemeClr val="tx1"/>
                </a:solidFill>
                <a:latin typeface="Twinkl" pitchFamily="50" charset="0"/>
              </a:rPr>
              <a:t>How many strawberries are left after Hungry Monster eats 1? Can you show a friend how to do this using your fingers?</a:t>
            </a:r>
            <a:endParaRPr lang="en-GB" spc="-20" dirty="0"/>
          </a:p>
        </p:txBody>
      </p:sp>
      <p:sp>
        <p:nvSpPr>
          <p:cNvPr id="27" name="Answer">
            <a:extLst>
              <a:ext uri="{FF2B5EF4-FFF2-40B4-BE49-F238E27FC236}">
                <a16:creationId xmlns:a16="http://schemas.microsoft.com/office/drawing/2014/main" id="{4383B48C-B7F3-483E-B21E-4A3E24582E88}"/>
              </a:ext>
            </a:extLst>
          </p:cNvPr>
          <p:cNvSpPr/>
          <p:nvPr/>
        </p:nvSpPr>
        <p:spPr>
          <a:xfrm>
            <a:off x="7199450" y="4625954"/>
            <a:ext cx="1262246" cy="602783"/>
          </a:xfrm>
          <a:prstGeom prst="roundRect">
            <a:avLst/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Twinkl" pitchFamily="50" charset="0"/>
              </a:rPr>
              <a:t>Answer</a:t>
            </a:r>
            <a:endParaRPr lang="en-GB" sz="2400" b="1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A166A31-D3A4-45D4-BFF0-0B5E400EC3D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6920" y="2593297"/>
            <a:ext cx="1033786" cy="1171624"/>
          </a:xfrm>
          <a:prstGeom prst="rect">
            <a:avLst/>
          </a:prstGeom>
        </p:spPr>
      </p:pic>
      <p:pic>
        <p:nvPicPr>
          <p:cNvPr id="4" name="Monster">
            <a:extLst>
              <a:ext uri="{FF2B5EF4-FFF2-40B4-BE49-F238E27FC236}">
                <a16:creationId xmlns:a16="http://schemas.microsoft.com/office/drawing/2014/main" id="{3C380131-FD8C-40FF-A9F8-F7D10E6843E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982" y="1319751"/>
            <a:ext cx="2427790" cy="3123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3580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36" grpId="0" animBg="1"/>
      <p:bldP spid="37" grpId="0" animBg="1"/>
      <p:bldP spid="2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 lIns="108000" rIns="108000"/>
          <a:lstStyle/>
          <a:p>
            <a:r>
              <a:rPr lang="en-GB" sz="3300" dirty="0">
                <a:latin typeface="+mn-lt"/>
              </a:rPr>
              <a:t>How many pears are on the plate?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BE647FC-F372-45C7-8E87-1F50CB66958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6350" y="2442682"/>
            <a:ext cx="4572000" cy="1725925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5B237B1C-5ECC-4566-AFFB-8D30624AD3B3}"/>
              </a:ext>
            </a:extLst>
          </p:cNvPr>
          <p:cNvGrpSpPr/>
          <p:nvPr/>
        </p:nvGrpSpPr>
        <p:grpSpPr>
          <a:xfrm>
            <a:off x="841817" y="5710820"/>
            <a:ext cx="7520406" cy="645071"/>
            <a:chOff x="841817" y="5710820"/>
            <a:chExt cx="7520406" cy="645071"/>
          </a:xfrm>
        </p:grpSpPr>
        <p:pic>
          <p:nvPicPr>
            <p:cNvPr id="16" name="numberline">
              <a:extLst>
                <a:ext uri="{FF2B5EF4-FFF2-40B4-BE49-F238E27FC236}">
                  <a16:creationId xmlns:a16="http://schemas.microsoft.com/office/drawing/2014/main" id="{8DEE8CCD-E512-4932-B751-D20266FA055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9963" r="49679" b="68231"/>
            <a:stretch/>
          </p:blipFill>
          <p:spPr>
            <a:xfrm>
              <a:off x="841817" y="5710820"/>
              <a:ext cx="7300697" cy="242401"/>
            </a:xfrm>
            <a:prstGeom prst="rect">
              <a:avLst/>
            </a:prstGeom>
          </p:spPr>
        </p:pic>
        <p:sp>
          <p:nvSpPr>
            <p:cNvPr id="17" name="0">
              <a:extLst>
                <a:ext uri="{FF2B5EF4-FFF2-40B4-BE49-F238E27FC236}">
                  <a16:creationId xmlns:a16="http://schemas.microsoft.com/office/drawing/2014/main" id="{948B3856-2001-485E-A7AC-DF2CFBD632D6}"/>
                </a:ext>
              </a:extLst>
            </p:cNvPr>
            <p:cNvSpPr txBox="1">
              <a:spLocks/>
            </p:cNvSpPr>
            <p:nvPr/>
          </p:nvSpPr>
          <p:spPr>
            <a:xfrm>
              <a:off x="1001486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0</a:t>
              </a:r>
            </a:p>
          </p:txBody>
        </p:sp>
        <p:sp>
          <p:nvSpPr>
            <p:cNvPr id="18" name="1">
              <a:extLst>
                <a:ext uri="{FF2B5EF4-FFF2-40B4-BE49-F238E27FC236}">
                  <a16:creationId xmlns:a16="http://schemas.microsoft.com/office/drawing/2014/main" id="{F60BD633-FE7A-457E-91C2-DD4B083B6920}"/>
                </a:ext>
              </a:extLst>
            </p:cNvPr>
            <p:cNvSpPr txBox="1">
              <a:spLocks/>
            </p:cNvSpPr>
            <p:nvPr/>
          </p:nvSpPr>
          <p:spPr>
            <a:xfrm>
              <a:off x="234992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1</a:t>
              </a:r>
            </a:p>
          </p:txBody>
        </p:sp>
        <p:sp>
          <p:nvSpPr>
            <p:cNvPr id="19" name="2">
              <a:extLst>
                <a:ext uri="{FF2B5EF4-FFF2-40B4-BE49-F238E27FC236}">
                  <a16:creationId xmlns:a16="http://schemas.microsoft.com/office/drawing/2014/main" id="{01185141-D0EE-45C9-A52F-538F57350C8B}"/>
                </a:ext>
              </a:extLst>
            </p:cNvPr>
            <p:cNvSpPr txBox="1">
              <a:spLocks/>
            </p:cNvSpPr>
            <p:nvPr/>
          </p:nvSpPr>
          <p:spPr>
            <a:xfrm>
              <a:off x="377418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2</a:t>
              </a:r>
            </a:p>
          </p:txBody>
        </p:sp>
        <p:sp>
          <p:nvSpPr>
            <p:cNvPr id="20" name="3">
              <a:extLst>
                <a:ext uri="{FF2B5EF4-FFF2-40B4-BE49-F238E27FC236}">
                  <a16:creationId xmlns:a16="http://schemas.microsoft.com/office/drawing/2014/main" id="{36A8D939-3E0C-4CED-A4EF-8D35708A21CC}"/>
                </a:ext>
              </a:extLst>
            </p:cNvPr>
            <p:cNvSpPr txBox="1">
              <a:spLocks/>
            </p:cNvSpPr>
            <p:nvPr/>
          </p:nvSpPr>
          <p:spPr>
            <a:xfrm>
              <a:off x="5137489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3</a:t>
              </a:r>
            </a:p>
          </p:txBody>
        </p:sp>
        <p:sp>
          <p:nvSpPr>
            <p:cNvPr id="22" name="4">
              <a:extLst>
                <a:ext uri="{FF2B5EF4-FFF2-40B4-BE49-F238E27FC236}">
                  <a16:creationId xmlns:a16="http://schemas.microsoft.com/office/drawing/2014/main" id="{9A6307ED-8B60-44AB-A667-EDED57E858B6}"/>
                </a:ext>
              </a:extLst>
            </p:cNvPr>
            <p:cNvSpPr txBox="1">
              <a:spLocks/>
            </p:cNvSpPr>
            <p:nvPr/>
          </p:nvSpPr>
          <p:spPr>
            <a:xfrm>
              <a:off x="6492078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4</a:t>
              </a:r>
            </a:p>
          </p:txBody>
        </p:sp>
        <p:sp>
          <p:nvSpPr>
            <p:cNvPr id="23" name="5">
              <a:extLst>
                <a:ext uri="{FF2B5EF4-FFF2-40B4-BE49-F238E27FC236}">
                  <a16:creationId xmlns:a16="http://schemas.microsoft.com/office/drawing/2014/main" id="{6E928748-A37E-4C4B-A88F-F9BC0BE7EAE9}"/>
                </a:ext>
              </a:extLst>
            </p:cNvPr>
            <p:cNvSpPr txBox="1">
              <a:spLocks/>
            </p:cNvSpPr>
            <p:nvPr/>
          </p:nvSpPr>
          <p:spPr>
            <a:xfrm>
              <a:off x="7872792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5</a:t>
              </a:r>
            </a:p>
          </p:txBody>
        </p:sp>
      </p:grpSp>
      <p:sp>
        <p:nvSpPr>
          <p:cNvPr id="29" name="1st Arrow">
            <a:extLst>
              <a:ext uri="{FF2B5EF4-FFF2-40B4-BE49-F238E27FC236}">
                <a16:creationId xmlns:a16="http://schemas.microsoft.com/office/drawing/2014/main" id="{01DACA0D-DA0C-45D9-89F7-B80A1247A84F}"/>
              </a:ext>
            </a:extLst>
          </p:cNvPr>
          <p:cNvSpPr/>
          <p:nvPr/>
        </p:nvSpPr>
        <p:spPr>
          <a:xfrm>
            <a:off x="7961616" y="5341712"/>
            <a:ext cx="296380" cy="30842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1st circle">
            <a:extLst>
              <a:ext uri="{FF2B5EF4-FFF2-40B4-BE49-F238E27FC236}">
                <a16:creationId xmlns:a16="http://schemas.microsoft.com/office/drawing/2014/main" id="{7FC73809-E461-4821-97B4-D6F5E772201A}"/>
              </a:ext>
            </a:extLst>
          </p:cNvPr>
          <p:cNvSpPr/>
          <p:nvPr/>
        </p:nvSpPr>
        <p:spPr>
          <a:xfrm>
            <a:off x="7929462" y="5962334"/>
            <a:ext cx="372721" cy="372721"/>
          </a:xfrm>
          <a:prstGeom prst="flowChartConnector">
            <a:avLst/>
          </a:prstGeom>
          <a:noFill/>
          <a:ln w="38100">
            <a:solidFill>
              <a:srgbClr val="89CB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2nd Arrow">
            <a:extLst>
              <a:ext uri="{FF2B5EF4-FFF2-40B4-BE49-F238E27FC236}">
                <a16:creationId xmlns:a16="http://schemas.microsoft.com/office/drawing/2014/main" id="{44870337-1ED8-4BE1-96FA-BB257602CCE7}"/>
              </a:ext>
            </a:extLst>
          </p:cNvPr>
          <p:cNvSpPr/>
          <p:nvPr/>
        </p:nvSpPr>
        <p:spPr>
          <a:xfrm>
            <a:off x="5252032" y="5335576"/>
            <a:ext cx="296380" cy="310226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2nd circle">
            <a:extLst>
              <a:ext uri="{FF2B5EF4-FFF2-40B4-BE49-F238E27FC236}">
                <a16:creationId xmlns:a16="http://schemas.microsoft.com/office/drawing/2014/main" id="{AC1100FD-FE03-4A94-8373-F8F3BEBD9E3D}"/>
              </a:ext>
            </a:extLst>
          </p:cNvPr>
          <p:cNvSpPr/>
          <p:nvPr/>
        </p:nvSpPr>
        <p:spPr>
          <a:xfrm>
            <a:off x="5207972" y="5953218"/>
            <a:ext cx="372721" cy="372721"/>
          </a:xfrm>
          <a:prstGeom prst="flowChartConnector">
            <a:avLst/>
          </a:prstGeom>
          <a:noFill/>
          <a:ln w="38100">
            <a:solidFill>
              <a:srgbClr val="6676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curve">
            <a:extLst>
              <a:ext uri="{FF2B5EF4-FFF2-40B4-BE49-F238E27FC236}">
                <a16:creationId xmlns:a16="http://schemas.microsoft.com/office/drawing/2014/main" id="{30572544-56B6-4BCC-802E-5ECD9CEA94D5}"/>
              </a:ext>
            </a:extLst>
          </p:cNvPr>
          <p:cNvSpPr/>
          <p:nvPr/>
        </p:nvSpPr>
        <p:spPr>
          <a:xfrm rot="8027216">
            <a:off x="6720692" y="5203413"/>
            <a:ext cx="1324475" cy="1336115"/>
          </a:xfrm>
          <a:prstGeom prst="arc">
            <a:avLst/>
          </a:prstGeom>
          <a:ln w="38100">
            <a:solidFill>
              <a:srgbClr val="89CB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784C28C8-1D71-4BE1-96B6-C4A56EE89754}"/>
              </a:ext>
            </a:extLst>
          </p:cNvPr>
          <p:cNvSpPr/>
          <p:nvPr/>
        </p:nvSpPr>
        <p:spPr>
          <a:xfrm>
            <a:off x="8692115" y="381663"/>
            <a:ext cx="451885" cy="4604322"/>
          </a:xfrm>
          <a:prstGeom prst="rect">
            <a:avLst/>
          </a:prstGeom>
          <a:solidFill>
            <a:srgbClr val="FDF1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Speech Bubble: Oval 35">
            <a:extLst>
              <a:ext uri="{FF2B5EF4-FFF2-40B4-BE49-F238E27FC236}">
                <a16:creationId xmlns:a16="http://schemas.microsoft.com/office/drawing/2014/main" id="{FF7D7F21-4B72-4131-9392-70377A2F76AE}"/>
              </a:ext>
            </a:extLst>
          </p:cNvPr>
          <p:cNvSpPr/>
          <p:nvPr/>
        </p:nvSpPr>
        <p:spPr>
          <a:xfrm>
            <a:off x="3047023" y="1780605"/>
            <a:ext cx="1386383" cy="734993"/>
          </a:xfrm>
          <a:prstGeom prst="wedgeEllipseCallout">
            <a:avLst>
              <a:gd name="adj1" fmla="val -50083"/>
              <a:gd name="adj2" fmla="val 52764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Click me!</a:t>
            </a:r>
          </a:p>
        </p:txBody>
      </p:sp>
      <p:sp>
        <p:nvSpPr>
          <p:cNvPr id="37" name="text">
            <a:extLst>
              <a:ext uri="{FF2B5EF4-FFF2-40B4-BE49-F238E27FC236}">
                <a16:creationId xmlns:a16="http://schemas.microsoft.com/office/drawing/2014/main" id="{B6D6198F-CBC7-4C7B-8288-982588DDB7F2}"/>
              </a:ext>
            </a:extLst>
          </p:cNvPr>
          <p:cNvSpPr/>
          <p:nvPr/>
        </p:nvSpPr>
        <p:spPr>
          <a:xfrm>
            <a:off x="863256" y="4630221"/>
            <a:ext cx="6101063" cy="602783"/>
          </a:xfrm>
          <a:prstGeom prst="roundRect">
            <a:avLst/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pc="-20" dirty="0">
                <a:solidFill>
                  <a:schemeClr val="tx1"/>
                </a:solidFill>
                <a:latin typeface="Twinkl" pitchFamily="50" charset="0"/>
              </a:rPr>
              <a:t>How many pears are left after Hungry Monster eats 2? Can you tell a friend about what Hungry Monster did?</a:t>
            </a:r>
            <a:endParaRPr lang="en-GB" spc="-20" dirty="0"/>
          </a:p>
        </p:txBody>
      </p:sp>
      <p:sp>
        <p:nvSpPr>
          <p:cNvPr id="27" name="Answer">
            <a:extLst>
              <a:ext uri="{FF2B5EF4-FFF2-40B4-BE49-F238E27FC236}">
                <a16:creationId xmlns:a16="http://schemas.microsoft.com/office/drawing/2014/main" id="{4383B48C-B7F3-483E-B21E-4A3E24582E88}"/>
              </a:ext>
            </a:extLst>
          </p:cNvPr>
          <p:cNvSpPr/>
          <p:nvPr/>
        </p:nvSpPr>
        <p:spPr>
          <a:xfrm>
            <a:off x="7061221" y="4625954"/>
            <a:ext cx="1262246" cy="602783"/>
          </a:xfrm>
          <a:prstGeom prst="roundRect">
            <a:avLst/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Twinkl" pitchFamily="50" charset="0"/>
              </a:rPr>
              <a:t>Answer</a:t>
            </a:r>
            <a:endParaRPr lang="en-GB" sz="2400" b="1" dirty="0">
              <a:solidFill>
                <a:schemeClr val="bg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BB1799E-9A43-4798-9507-412E9B3C3AD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3618" y="2211268"/>
            <a:ext cx="967601" cy="1437465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F71F96A5-7984-4C92-AC44-C46165B4959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4354" y="1907568"/>
            <a:ext cx="967601" cy="1437465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009327DC-A190-4152-98E1-76EBA528ED9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7837" y="2397627"/>
            <a:ext cx="967601" cy="1437465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6487994F-DE71-4F16-82B4-0A2211DA2FE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5720" y="2131055"/>
            <a:ext cx="967601" cy="1437465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F7668DCA-EA28-4189-928C-AE90B867390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9646" y="2369519"/>
            <a:ext cx="967601" cy="1437465"/>
          </a:xfrm>
          <a:prstGeom prst="rect">
            <a:avLst/>
          </a:prstGeom>
        </p:spPr>
      </p:pic>
      <p:pic>
        <p:nvPicPr>
          <p:cNvPr id="4" name="Monster">
            <a:extLst>
              <a:ext uri="{FF2B5EF4-FFF2-40B4-BE49-F238E27FC236}">
                <a16:creationId xmlns:a16="http://schemas.microsoft.com/office/drawing/2014/main" id="{3C380131-FD8C-40FF-A9F8-F7D10E6843E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982" y="1319751"/>
            <a:ext cx="2427790" cy="3123381"/>
          </a:xfrm>
          <a:prstGeom prst="rect">
            <a:avLst/>
          </a:prstGeom>
        </p:spPr>
      </p:pic>
      <p:sp>
        <p:nvSpPr>
          <p:cNvPr id="38" name="curve">
            <a:extLst>
              <a:ext uri="{FF2B5EF4-FFF2-40B4-BE49-F238E27FC236}">
                <a16:creationId xmlns:a16="http://schemas.microsoft.com/office/drawing/2014/main" id="{7775FBB5-02CA-457E-8830-01BE5DABC41D}"/>
              </a:ext>
            </a:extLst>
          </p:cNvPr>
          <p:cNvSpPr/>
          <p:nvPr/>
        </p:nvSpPr>
        <p:spPr>
          <a:xfrm rot="8027216">
            <a:off x="5384199" y="5203414"/>
            <a:ext cx="1324475" cy="1336115"/>
          </a:xfrm>
          <a:prstGeom prst="arc">
            <a:avLst/>
          </a:prstGeom>
          <a:ln w="38100">
            <a:solidFill>
              <a:srgbClr val="89CB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86046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36" grpId="0" animBg="1"/>
      <p:bldP spid="37" grpId="0" animBg="1"/>
      <p:bldP spid="27" grpId="0" animBg="1"/>
      <p:bldP spid="3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 lIns="108000" rIns="108000"/>
          <a:lstStyle/>
          <a:p>
            <a:r>
              <a:rPr lang="en-GB" sz="3300" dirty="0">
                <a:latin typeface="+mn-lt"/>
              </a:rPr>
              <a:t>How many cakes are on the plate?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BE647FC-F372-45C7-8E87-1F50CB66958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6350" y="2442682"/>
            <a:ext cx="4572000" cy="1725925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5B237B1C-5ECC-4566-AFFB-8D30624AD3B3}"/>
              </a:ext>
            </a:extLst>
          </p:cNvPr>
          <p:cNvGrpSpPr/>
          <p:nvPr/>
        </p:nvGrpSpPr>
        <p:grpSpPr>
          <a:xfrm>
            <a:off x="841817" y="5710820"/>
            <a:ext cx="7520406" cy="645071"/>
            <a:chOff x="841817" y="5710820"/>
            <a:chExt cx="7520406" cy="645071"/>
          </a:xfrm>
        </p:grpSpPr>
        <p:pic>
          <p:nvPicPr>
            <p:cNvPr id="16" name="numberline">
              <a:extLst>
                <a:ext uri="{FF2B5EF4-FFF2-40B4-BE49-F238E27FC236}">
                  <a16:creationId xmlns:a16="http://schemas.microsoft.com/office/drawing/2014/main" id="{8DEE8CCD-E512-4932-B751-D20266FA055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9963" r="49679" b="68231"/>
            <a:stretch/>
          </p:blipFill>
          <p:spPr>
            <a:xfrm>
              <a:off x="841817" y="5710820"/>
              <a:ext cx="7300697" cy="242401"/>
            </a:xfrm>
            <a:prstGeom prst="rect">
              <a:avLst/>
            </a:prstGeom>
          </p:spPr>
        </p:pic>
        <p:sp>
          <p:nvSpPr>
            <p:cNvPr id="17" name="0">
              <a:extLst>
                <a:ext uri="{FF2B5EF4-FFF2-40B4-BE49-F238E27FC236}">
                  <a16:creationId xmlns:a16="http://schemas.microsoft.com/office/drawing/2014/main" id="{948B3856-2001-485E-A7AC-DF2CFBD632D6}"/>
                </a:ext>
              </a:extLst>
            </p:cNvPr>
            <p:cNvSpPr txBox="1">
              <a:spLocks/>
            </p:cNvSpPr>
            <p:nvPr/>
          </p:nvSpPr>
          <p:spPr>
            <a:xfrm>
              <a:off x="1001486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0</a:t>
              </a:r>
            </a:p>
          </p:txBody>
        </p:sp>
        <p:sp>
          <p:nvSpPr>
            <p:cNvPr id="18" name="1">
              <a:extLst>
                <a:ext uri="{FF2B5EF4-FFF2-40B4-BE49-F238E27FC236}">
                  <a16:creationId xmlns:a16="http://schemas.microsoft.com/office/drawing/2014/main" id="{F60BD633-FE7A-457E-91C2-DD4B083B6920}"/>
                </a:ext>
              </a:extLst>
            </p:cNvPr>
            <p:cNvSpPr txBox="1">
              <a:spLocks/>
            </p:cNvSpPr>
            <p:nvPr/>
          </p:nvSpPr>
          <p:spPr>
            <a:xfrm>
              <a:off x="234992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1</a:t>
              </a:r>
            </a:p>
          </p:txBody>
        </p:sp>
        <p:sp>
          <p:nvSpPr>
            <p:cNvPr id="19" name="2">
              <a:extLst>
                <a:ext uri="{FF2B5EF4-FFF2-40B4-BE49-F238E27FC236}">
                  <a16:creationId xmlns:a16="http://schemas.microsoft.com/office/drawing/2014/main" id="{01185141-D0EE-45C9-A52F-538F57350C8B}"/>
                </a:ext>
              </a:extLst>
            </p:cNvPr>
            <p:cNvSpPr txBox="1">
              <a:spLocks/>
            </p:cNvSpPr>
            <p:nvPr/>
          </p:nvSpPr>
          <p:spPr>
            <a:xfrm>
              <a:off x="377418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2</a:t>
              </a:r>
            </a:p>
          </p:txBody>
        </p:sp>
        <p:sp>
          <p:nvSpPr>
            <p:cNvPr id="20" name="3">
              <a:extLst>
                <a:ext uri="{FF2B5EF4-FFF2-40B4-BE49-F238E27FC236}">
                  <a16:creationId xmlns:a16="http://schemas.microsoft.com/office/drawing/2014/main" id="{36A8D939-3E0C-4CED-A4EF-8D35708A21CC}"/>
                </a:ext>
              </a:extLst>
            </p:cNvPr>
            <p:cNvSpPr txBox="1">
              <a:spLocks/>
            </p:cNvSpPr>
            <p:nvPr/>
          </p:nvSpPr>
          <p:spPr>
            <a:xfrm>
              <a:off x="5137489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3</a:t>
              </a:r>
            </a:p>
          </p:txBody>
        </p:sp>
        <p:sp>
          <p:nvSpPr>
            <p:cNvPr id="22" name="4">
              <a:extLst>
                <a:ext uri="{FF2B5EF4-FFF2-40B4-BE49-F238E27FC236}">
                  <a16:creationId xmlns:a16="http://schemas.microsoft.com/office/drawing/2014/main" id="{9A6307ED-8B60-44AB-A667-EDED57E858B6}"/>
                </a:ext>
              </a:extLst>
            </p:cNvPr>
            <p:cNvSpPr txBox="1">
              <a:spLocks/>
            </p:cNvSpPr>
            <p:nvPr/>
          </p:nvSpPr>
          <p:spPr>
            <a:xfrm>
              <a:off x="6492078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4</a:t>
              </a:r>
            </a:p>
          </p:txBody>
        </p:sp>
        <p:sp>
          <p:nvSpPr>
            <p:cNvPr id="23" name="5">
              <a:extLst>
                <a:ext uri="{FF2B5EF4-FFF2-40B4-BE49-F238E27FC236}">
                  <a16:creationId xmlns:a16="http://schemas.microsoft.com/office/drawing/2014/main" id="{6E928748-A37E-4C4B-A88F-F9BC0BE7EAE9}"/>
                </a:ext>
              </a:extLst>
            </p:cNvPr>
            <p:cNvSpPr txBox="1">
              <a:spLocks/>
            </p:cNvSpPr>
            <p:nvPr/>
          </p:nvSpPr>
          <p:spPr>
            <a:xfrm>
              <a:off x="7872792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5</a:t>
              </a:r>
            </a:p>
          </p:txBody>
        </p:sp>
      </p:grpSp>
      <p:sp>
        <p:nvSpPr>
          <p:cNvPr id="29" name="1st Arrow">
            <a:extLst>
              <a:ext uri="{FF2B5EF4-FFF2-40B4-BE49-F238E27FC236}">
                <a16:creationId xmlns:a16="http://schemas.microsoft.com/office/drawing/2014/main" id="{01DACA0D-DA0C-45D9-89F7-B80A1247A84F}"/>
              </a:ext>
            </a:extLst>
          </p:cNvPr>
          <p:cNvSpPr/>
          <p:nvPr/>
        </p:nvSpPr>
        <p:spPr>
          <a:xfrm>
            <a:off x="6580590" y="5341712"/>
            <a:ext cx="296380" cy="30842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1st circle">
            <a:extLst>
              <a:ext uri="{FF2B5EF4-FFF2-40B4-BE49-F238E27FC236}">
                <a16:creationId xmlns:a16="http://schemas.microsoft.com/office/drawing/2014/main" id="{7FC73809-E461-4821-97B4-D6F5E772201A}"/>
              </a:ext>
            </a:extLst>
          </p:cNvPr>
          <p:cNvSpPr/>
          <p:nvPr/>
        </p:nvSpPr>
        <p:spPr>
          <a:xfrm>
            <a:off x="6548436" y="5962334"/>
            <a:ext cx="372721" cy="372721"/>
          </a:xfrm>
          <a:prstGeom prst="flowChartConnector">
            <a:avLst/>
          </a:prstGeom>
          <a:noFill/>
          <a:ln w="38100">
            <a:solidFill>
              <a:srgbClr val="89CB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2nd Arrow">
            <a:extLst>
              <a:ext uri="{FF2B5EF4-FFF2-40B4-BE49-F238E27FC236}">
                <a16:creationId xmlns:a16="http://schemas.microsoft.com/office/drawing/2014/main" id="{44870337-1ED8-4BE1-96FA-BB257602CCE7}"/>
              </a:ext>
            </a:extLst>
          </p:cNvPr>
          <p:cNvSpPr/>
          <p:nvPr/>
        </p:nvSpPr>
        <p:spPr>
          <a:xfrm>
            <a:off x="3839107" y="5335576"/>
            <a:ext cx="296380" cy="310226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2nd circle">
            <a:extLst>
              <a:ext uri="{FF2B5EF4-FFF2-40B4-BE49-F238E27FC236}">
                <a16:creationId xmlns:a16="http://schemas.microsoft.com/office/drawing/2014/main" id="{AC1100FD-FE03-4A94-8373-F8F3BEBD9E3D}"/>
              </a:ext>
            </a:extLst>
          </p:cNvPr>
          <p:cNvSpPr/>
          <p:nvPr/>
        </p:nvSpPr>
        <p:spPr>
          <a:xfrm>
            <a:off x="3826946" y="5953218"/>
            <a:ext cx="372721" cy="372721"/>
          </a:xfrm>
          <a:prstGeom prst="flowChartConnector">
            <a:avLst/>
          </a:prstGeom>
          <a:noFill/>
          <a:ln w="38100">
            <a:solidFill>
              <a:srgbClr val="6676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curve">
            <a:extLst>
              <a:ext uri="{FF2B5EF4-FFF2-40B4-BE49-F238E27FC236}">
                <a16:creationId xmlns:a16="http://schemas.microsoft.com/office/drawing/2014/main" id="{30572544-56B6-4BCC-802E-5ECD9CEA94D5}"/>
              </a:ext>
            </a:extLst>
          </p:cNvPr>
          <p:cNvSpPr/>
          <p:nvPr/>
        </p:nvSpPr>
        <p:spPr>
          <a:xfrm rot="8027216">
            <a:off x="5339666" y="5203413"/>
            <a:ext cx="1324475" cy="1336115"/>
          </a:xfrm>
          <a:prstGeom prst="arc">
            <a:avLst/>
          </a:prstGeom>
          <a:ln w="38100">
            <a:solidFill>
              <a:srgbClr val="89CB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784C28C8-1D71-4BE1-96B6-C4A56EE89754}"/>
              </a:ext>
            </a:extLst>
          </p:cNvPr>
          <p:cNvSpPr/>
          <p:nvPr/>
        </p:nvSpPr>
        <p:spPr>
          <a:xfrm>
            <a:off x="8692115" y="381663"/>
            <a:ext cx="451885" cy="4604322"/>
          </a:xfrm>
          <a:prstGeom prst="rect">
            <a:avLst/>
          </a:prstGeom>
          <a:solidFill>
            <a:srgbClr val="FDF1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Speech Bubble: Oval 35">
            <a:extLst>
              <a:ext uri="{FF2B5EF4-FFF2-40B4-BE49-F238E27FC236}">
                <a16:creationId xmlns:a16="http://schemas.microsoft.com/office/drawing/2014/main" id="{FF7D7F21-4B72-4131-9392-70377A2F76AE}"/>
              </a:ext>
            </a:extLst>
          </p:cNvPr>
          <p:cNvSpPr/>
          <p:nvPr/>
        </p:nvSpPr>
        <p:spPr>
          <a:xfrm>
            <a:off x="3047023" y="1780605"/>
            <a:ext cx="1386383" cy="734993"/>
          </a:xfrm>
          <a:prstGeom prst="wedgeEllipseCallout">
            <a:avLst>
              <a:gd name="adj1" fmla="val -50083"/>
              <a:gd name="adj2" fmla="val 52764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Click me!</a:t>
            </a:r>
          </a:p>
        </p:txBody>
      </p:sp>
      <p:sp>
        <p:nvSpPr>
          <p:cNvPr id="37" name="text">
            <a:extLst>
              <a:ext uri="{FF2B5EF4-FFF2-40B4-BE49-F238E27FC236}">
                <a16:creationId xmlns:a16="http://schemas.microsoft.com/office/drawing/2014/main" id="{B6D6198F-CBC7-4C7B-8288-982588DDB7F2}"/>
              </a:ext>
            </a:extLst>
          </p:cNvPr>
          <p:cNvSpPr/>
          <p:nvPr/>
        </p:nvSpPr>
        <p:spPr>
          <a:xfrm>
            <a:off x="639776" y="4630221"/>
            <a:ext cx="6505301" cy="602783"/>
          </a:xfrm>
          <a:prstGeom prst="roundRect">
            <a:avLst/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r>
              <a:rPr lang="en-GB" spc="-20" dirty="0">
                <a:solidFill>
                  <a:schemeClr val="tx1"/>
                </a:solidFill>
                <a:latin typeface="Twinkl" pitchFamily="50" charset="0"/>
              </a:rPr>
              <a:t>How many cakes are left after Hungry Monster eats 2? Can you say a sentence about the cakes using the words ‘take away’?</a:t>
            </a:r>
            <a:endParaRPr lang="en-GB" spc="-20" dirty="0"/>
          </a:p>
        </p:txBody>
      </p:sp>
      <p:sp>
        <p:nvSpPr>
          <p:cNvPr id="27" name="Answer">
            <a:extLst>
              <a:ext uri="{FF2B5EF4-FFF2-40B4-BE49-F238E27FC236}">
                <a16:creationId xmlns:a16="http://schemas.microsoft.com/office/drawing/2014/main" id="{4383B48C-B7F3-483E-B21E-4A3E24582E88}"/>
              </a:ext>
            </a:extLst>
          </p:cNvPr>
          <p:cNvSpPr/>
          <p:nvPr/>
        </p:nvSpPr>
        <p:spPr>
          <a:xfrm>
            <a:off x="7229396" y="4625954"/>
            <a:ext cx="1274828" cy="602783"/>
          </a:xfrm>
          <a:prstGeom prst="roundRect">
            <a:avLst/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Twinkl" pitchFamily="50" charset="0"/>
              </a:rPr>
              <a:t>Answer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38" name="curve">
            <a:extLst>
              <a:ext uri="{FF2B5EF4-FFF2-40B4-BE49-F238E27FC236}">
                <a16:creationId xmlns:a16="http://schemas.microsoft.com/office/drawing/2014/main" id="{7775FBB5-02CA-457E-8830-01BE5DABC41D}"/>
              </a:ext>
            </a:extLst>
          </p:cNvPr>
          <p:cNvSpPr/>
          <p:nvPr/>
        </p:nvSpPr>
        <p:spPr>
          <a:xfrm rot="8027216">
            <a:off x="4003173" y="5203414"/>
            <a:ext cx="1324475" cy="1336115"/>
          </a:xfrm>
          <a:prstGeom prst="arc">
            <a:avLst/>
          </a:prstGeom>
          <a:ln w="38100">
            <a:solidFill>
              <a:srgbClr val="89CB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EA778A7-252C-4CD8-B8BC-5C6498CC7C3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2050" y="1917182"/>
            <a:ext cx="1330028" cy="123626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A77EF06-CEEB-458A-8139-F7399325887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9099" y="2034524"/>
            <a:ext cx="1414017" cy="152384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03DE7CB-3C99-481A-9804-2A32D8D6748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8840" y="2471315"/>
            <a:ext cx="1414018" cy="148564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456246D-B254-49FE-B5B2-81DF12903B7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1496" y="2135278"/>
            <a:ext cx="1342502" cy="1523845"/>
          </a:xfrm>
          <a:prstGeom prst="rect">
            <a:avLst/>
          </a:prstGeom>
        </p:spPr>
      </p:pic>
      <p:pic>
        <p:nvPicPr>
          <p:cNvPr id="4" name="Monster">
            <a:extLst>
              <a:ext uri="{FF2B5EF4-FFF2-40B4-BE49-F238E27FC236}">
                <a16:creationId xmlns:a16="http://schemas.microsoft.com/office/drawing/2014/main" id="{3C380131-FD8C-40FF-A9F8-F7D10E6843E6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982" y="1319751"/>
            <a:ext cx="2427790" cy="3123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1649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5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6" fill="hold">
                      <p:stCondLst>
                        <p:cond delay="0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36" grpId="0" animBg="1"/>
      <p:bldP spid="37" grpId="0" animBg="1"/>
      <p:bldP spid="27" grpId="0" animBg="1"/>
      <p:bldP spid="3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 lIns="108000" rIns="108000"/>
          <a:lstStyle/>
          <a:p>
            <a:r>
              <a:rPr lang="en-GB" sz="3300" dirty="0">
                <a:latin typeface="+mn-lt"/>
              </a:rPr>
              <a:t>How many pies are on the plate?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BE647FC-F372-45C7-8E87-1F50CB66958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6350" y="2442682"/>
            <a:ext cx="4572000" cy="1725925"/>
          </a:xfrm>
          <a:prstGeom prst="rect">
            <a:avLst/>
          </a:prstGeom>
        </p:spPr>
      </p:pic>
      <p:grpSp>
        <p:nvGrpSpPr>
          <p:cNvPr id="2" name="Group 1">
            <a:extLst>
              <a:ext uri="{FF2B5EF4-FFF2-40B4-BE49-F238E27FC236}">
                <a16:creationId xmlns:a16="http://schemas.microsoft.com/office/drawing/2014/main" id="{5B237B1C-5ECC-4566-AFFB-8D30624AD3B3}"/>
              </a:ext>
            </a:extLst>
          </p:cNvPr>
          <p:cNvGrpSpPr/>
          <p:nvPr/>
        </p:nvGrpSpPr>
        <p:grpSpPr>
          <a:xfrm>
            <a:off x="841817" y="5710820"/>
            <a:ext cx="7520406" cy="645071"/>
            <a:chOff x="841817" y="5710820"/>
            <a:chExt cx="7520406" cy="645071"/>
          </a:xfrm>
        </p:grpSpPr>
        <p:pic>
          <p:nvPicPr>
            <p:cNvPr id="16" name="numberline">
              <a:extLst>
                <a:ext uri="{FF2B5EF4-FFF2-40B4-BE49-F238E27FC236}">
                  <a16:creationId xmlns:a16="http://schemas.microsoft.com/office/drawing/2014/main" id="{8DEE8CCD-E512-4932-B751-D20266FA055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t="9963" r="49679" b="68231"/>
            <a:stretch/>
          </p:blipFill>
          <p:spPr>
            <a:xfrm>
              <a:off x="841817" y="5710820"/>
              <a:ext cx="7300697" cy="242401"/>
            </a:xfrm>
            <a:prstGeom prst="rect">
              <a:avLst/>
            </a:prstGeom>
          </p:spPr>
        </p:pic>
        <p:sp>
          <p:nvSpPr>
            <p:cNvPr id="17" name="0">
              <a:extLst>
                <a:ext uri="{FF2B5EF4-FFF2-40B4-BE49-F238E27FC236}">
                  <a16:creationId xmlns:a16="http://schemas.microsoft.com/office/drawing/2014/main" id="{948B3856-2001-485E-A7AC-DF2CFBD632D6}"/>
                </a:ext>
              </a:extLst>
            </p:cNvPr>
            <p:cNvSpPr txBox="1">
              <a:spLocks/>
            </p:cNvSpPr>
            <p:nvPr/>
          </p:nvSpPr>
          <p:spPr>
            <a:xfrm>
              <a:off x="1001486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0</a:t>
              </a:r>
            </a:p>
          </p:txBody>
        </p:sp>
        <p:sp>
          <p:nvSpPr>
            <p:cNvPr id="18" name="1">
              <a:extLst>
                <a:ext uri="{FF2B5EF4-FFF2-40B4-BE49-F238E27FC236}">
                  <a16:creationId xmlns:a16="http://schemas.microsoft.com/office/drawing/2014/main" id="{F60BD633-FE7A-457E-91C2-DD4B083B6920}"/>
                </a:ext>
              </a:extLst>
            </p:cNvPr>
            <p:cNvSpPr txBox="1">
              <a:spLocks/>
            </p:cNvSpPr>
            <p:nvPr/>
          </p:nvSpPr>
          <p:spPr>
            <a:xfrm>
              <a:off x="234992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1</a:t>
              </a:r>
            </a:p>
          </p:txBody>
        </p:sp>
        <p:sp>
          <p:nvSpPr>
            <p:cNvPr id="19" name="2">
              <a:extLst>
                <a:ext uri="{FF2B5EF4-FFF2-40B4-BE49-F238E27FC236}">
                  <a16:creationId xmlns:a16="http://schemas.microsoft.com/office/drawing/2014/main" id="{01185141-D0EE-45C9-A52F-538F57350C8B}"/>
                </a:ext>
              </a:extLst>
            </p:cNvPr>
            <p:cNvSpPr txBox="1">
              <a:spLocks/>
            </p:cNvSpPr>
            <p:nvPr/>
          </p:nvSpPr>
          <p:spPr>
            <a:xfrm>
              <a:off x="3774187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2</a:t>
              </a:r>
            </a:p>
          </p:txBody>
        </p:sp>
        <p:sp>
          <p:nvSpPr>
            <p:cNvPr id="20" name="3">
              <a:extLst>
                <a:ext uri="{FF2B5EF4-FFF2-40B4-BE49-F238E27FC236}">
                  <a16:creationId xmlns:a16="http://schemas.microsoft.com/office/drawing/2014/main" id="{36A8D939-3E0C-4CED-A4EF-8D35708A21CC}"/>
                </a:ext>
              </a:extLst>
            </p:cNvPr>
            <p:cNvSpPr txBox="1">
              <a:spLocks/>
            </p:cNvSpPr>
            <p:nvPr/>
          </p:nvSpPr>
          <p:spPr>
            <a:xfrm>
              <a:off x="5137489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3</a:t>
              </a:r>
            </a:p>
          </p:txBody>
        </p:sp>
        <p:sp>
          <p:nvSpPr>
            <p:cNvPr id="22" name="4">
              <a:extLst>
                <a:ext uri="{FF2B5EF4-FFF2-40B4-BE49-F238E27FC236}">
                  <a16:creationId xmlns:a16="http://schemas.microsoft.com/office/drawing/2014/main" id="{9A6307ED-8B60-44AB-A667-EDED57E858B6}"/>
                </a:ext>
              </a:extLst>
            </p:cNvPr>
            <p:cNvSpPr txBox="1">
              <a:spLocks/>
            </p:cNvSpPr>
            <p:nvPr/>
          </p:nvSpPr>
          <p:spPr>
            <a:xfrm>
              <a:off x="6492078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4</a:t>
              </a:r>
            </a:p>
          </p:txBody>
        </p:sp>
        <p:sp>
          <p:nvSpPr>
            <p:cNvPr id="23" name="5">
              <a:extLst>
                <a:ext uri="{FF2B5EF4-FFF2-40B4-BE49-F238E27FC236}">
                  <a16:creationId xmlns:a16="http://schemas.microsoft.com/office/drawing/2014/main" id="{6E928748-A37E-4C4B-A88F-F9BC0BE7EAE9}"/>
                </a:ext>
              </a:extLst>
            </p:cNvPr>
            <p:cNvSpPr txBox="1">
              <a:spLocks/>
            </p:cNvSpPr>
            <p:nvPr/>
          </p:nvSpPr>
          <p:spPr>
            <a:xfrm>
              <a:off x="7872792" y="5953220"/>
              <a:ext cx="489431" cy="402671"/>
            </a:xfrm>
            <a:prstGeom prst="roundRect">
              <a:avLst>
                <a:gd name="adj" fmla="val 9641"/>
              </a:avLst>
            </a:prstGeom>
            <a:noFill/>
            <a:ln w="25400">
              <a:noFill/>
            </a:ln>
          </p:spPr>
          <p:txBody>
            <a:bodyPr vert="horz" lIns="252000" tIns="252000" rIns="252000" bIns="252000" rtlCol="0" anchor="ctr" anchorCtr="1">
              <a:no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000" b="1" kern="1200">
                  <a:solidFill>
                    <a:srgbClr val="1C1C1C"/>
                  </a:solidFill>
                  <a:latin typeface="Twinkl" pitchFamily="2" charset="0"/>
                  <a:ea typeface="+mj-ea"/>
                  <a:cs typeface="+mj-cs"/>
                </a:defRPr>
              </a:lvl1pPr>
            </a:lstStyle>
            <a:p>
              <a:r>
                <a:rPr lang="en-GB" sz="2400" dirty="0">
                  <a:latin typeface="+mn-lt"/>
                </a:rPr>
                <a:t>5</a:t>
              </a:r>
            </a:p>
          </p:txBody>
        </p:sp>
      </p:grpSp>
      <p:sp>
        <p:nvSpPr>
          <p:cNvPr id="29" name="1st Arrow">
            <a:extLst>
              <a:ext uri="{FF2B5EF4-FFF2-40B4-BE49-F238E27FC236}">
                <a16:creationId xmlns:a16="http://schemas.microsoft.com/office/drawing/2014/main" id="{01DACA0D-DA0C-45D9-89F7-B80A1247A84F}"/>
              </a:ext>
            </a:extLst>
          </p:cNvPr>
          <p:cNvSpPr/>
          <p:nvPr/>
        </p:nvSpPr>
        <p:spPr>
          <a:xfrm>
            <a:off x="5233667" y="5341712"/>
            <a:ext cx="296380" cy="308422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1st circle">
            <a:extLst>
              <a:ext uri="{FF2B5EF4-FFF2-40B4-BE49-F238E27FC236}">
                <a16:creationId xmlns:a16="http://schemas.microsoft.com/office/drawing/2014/main" id="{7FC73809-E461-4821-97B4-D6F5E772201A}"/>
              </a:ext>
            </a:extLst>
          </p:cNvPr>
          <p:cNvSpPr/>
          <p:nvPr/>
        </p:nvSpPr>
        <p:spPr>
          <a:xfrm>
            <a:off x="5201513" y="5962334"/>
            <a:ext cx="372721" cy="372721"/>
          </a:xfrm>
          <a:prstGeom prst="flowChartConnector">
            <a:avLst/>
          </a:prstGeom>
          <a:noFill/>
          <a:ln w="38100">
            <a:solidFill>
              <a:srgbClr val="89CBC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2nd Arrow">
            <a:extLst>
              <a:ext uri="{FF2B5EF4-FFF2-40B4-BE49-F238E27FC236}">
                <a16:creationId xmlns:a16="http://schemas.microsoft.com/office/drawing/2014/main" id="{44870337-1ED8-4BE1-96FA-BB257602CCE7}"/>
              </a:ext>
            </a:extLst>
          </p:cNvPr>
          <p:cNvSpPr/>
          <p:nvPr/>
        </p:nvSpPr>
        <p:spPr>
          <a:xfrm>
            <a:off x="1073763" y="5335576"/>
            <a:ext cx="296380" cy="310226"/>
          </a:xfrm>
          <a:prstGeom prst="downArrow">
            <a:avLst>
              <a:gd name="adj1" fmla="val 55661"/>
              <a:gd name="adj2" fmla="val 50000"/>
            </a:avLst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2nd circle">
            <a:extLst>
              <a:ext uri="{FF2B5EF4-FFF2-40B4-BE49-F238E27FC236}">
                <a16:creationId xmlns:a16="http://schemas.microsoft.com/office/drawing/2014/main" id="{AC1100FD-FE03-4A94-8373-F8F3BEBD9E3D}"/>
              </a:ext>
            </a:extLst>
          </p:cNvPr>
          <p:cNvSpPr/>
          <p:nvPr/>
        </p:nvSpPr>
        <p:spPr>
          <a:xfrm>
            <a:off x="1061602" y="5953218"/>
            <a:ext cx="372721" cy="372721"/>
          </a:xfrm>
          <a:prstGeom prst="flowChartConnector">
            <a:avLst/>
          </a:prstGeom>
          <a:noFill/>
          <a:ln w="38100">
            <a:solidFill>
              <a:srgbClr val="6676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curve">
            <a:extLst>
              <a:ext uri="{FF2B5EF4-FFF2-40B4-BE49-F238E27FC236}">
                <a16:creationId xmlns:a16="http://schemas.microsoft.com/office/drawing/2014/main" id="{30572544-56B6-4BCC-802E-5ECD9CEA94D5}"/>
              </a:ext>
            </a:extLst>
          </p:cNvPr>
          <p:cNvSpPr/>
          <p:nvPr/>
        </p:nvSpPr>
        <p:spPr>
          <a:xfrm rot="8027216">
            <a:off x="3992743" y="5203413"/>
            <a:ext cx="1324475" cy="1336115"/>
          </a:xfrm>
          <a:prstGeom prst="arc">
            <a:avLst/>
          </a:prstGeom>
          <a:ln w="38100">
            <a:solidFill>
              <a:srgbClr val="89CB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784C28C8-1D71-4BE1-96B6-C4A56EE89754}"/>
              </a:ext>
            </a:extLst>
          </p:cNvPr>
          <p:cNvSpPr/>
          <p:nvPr/>
        </p:nvSpPr>
        <p:spPr>
          <a:xfrm>
            <a:off x="8692115" y="381663"/>
            <a:ext cx="451885" cy="4604322"/>
          </a:xfrm>
          <a:prstGeom prst="rect">
            <a:avLst/>
          </a:prstGeom>
          <a:solidFill>
            <a:srgbClr val="FDF1C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Speech Bubble: Oval 35">
            <a:extLst>
              <a:ext uri="{FF2B5EF4-FFF2-40B4-BE49-F238E27FC236}">
                <a16:creationId xmlns:a16="http://schemas.microsoft.com/office/drawing/2014/main" id="{FF7D7F21-4B72-4131-9392-70377A2F76AE}"/>
              </a:ext>
            </a:extLst>
          </p:cNvPr>
          <p:cNvSpPr/>
          <p:nvPr/>
        </p:nvSpPr>
        <p:spPr>
          <a:xfrm>
            <a:off x="3047023" y="1780605"/>
            <a:ext cx="1386383" cy="734993"/>
          </a:xfrm>
          <a:prstGeom prst="wedgeEllipseCallout">
            <a:avLst>
              <a:gd name="adj1" fmla="val -50083"/>
              <a:gd name="adj2" fmla="val 52764"/>
            </a:avLst>
          </a:prstGeom>
          <a:solidFill>
            <a:schemeClr val="accent3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Click me!</a:t>
            </a:r>
          </a:p>
        </p:txBody>
      </p:sp>
      <p:sp>
        <p:nvSpPr>
          <p:cNvPr id="37" name="text">
            <a:extLst>
              <a:ext uri="{FF2B5EF4-FFF2-40B4-BE49-F238E27FC236}">
                <a16:creationId xmlns:a16="http://schemas.microsoft.com/office/drawing/2014/main" id="{B6D6198F-CBC7-4C7B-8288-982588DDB7F2}"/>
              </a:ext>
            </a:extLst>
          </p:cNvPr>
          <p:cNvSpPr/>
          <p:nvPr/>
        </p:nvSpPr>
        <p:spPr>
          <a:xfrm>
            <a:off x="838881" y="4630221"/>
            <a:ext cx="6114175" cy="602783"/>
          </a:xfrm>
          <a:prstGeom prst="roundRect">
            <a:avLst/>
          </a:prstGeom>
          <a:solidFill>
            <a:srgbClr val="89CB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r>
              <a:rPr lang="en-GB" spc="-20" dirty="0">
                <a:solidFill>
                  <a:schemeClr val="tx1"/>
                </a:solidFill>
                <a:latin typeface="Twinkl" pitchFamily="50" charset="0"/>
              </a:rPr>
              <a:t>How many pies are left after Hungry Monster eats 3? When we take things away, what happens on a number line?</a:t>
            </a:r>
            <a:endParaRPr lang="en-GB" spc="-20" dirty="0"/>
          </a:p>
        </p:txBody>
      </p:sp>
      <p:sp>
        <p:nvSpPr>
          <p:cNvPr id="27" name="Answer">
            <a:extLst>
              <a:ext uri="{FF2B5EF4-FFF2-40B4-BE49-F238E27FC236}">
                <a16:creationId xmlns:a16="http://schemas.microsoft.com/office/drawing/2014/main" id="{4383B48C-B7F3-483E-B21E-4A3E24582E88}"/>
              </a:ext>
            </a:extLst>
          </p:cNvPr>
          <p:cNvSpPr/>
          <p:nvPr/>
        </p:nvSpPr>
        <p:spPr>
          <a:xfrm>
            <a:off x="7041984" y="4625954"/>
            <a:ext cx="1274828" cy="602783"/>
          </a:xfrm>
          <a:prstGeom prst="roundRect">
            <a:avLst/>
          </a:prstGeom>
          <a:solidFill>
            <a:srgbClr val="667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Twinkl" pitchFamily="50" charset="0"/>
              </a:rPr>
              <a:t>Answer</a:t>
            </a:r>
            <a:endParaRPr lang="en-GB" sz="2400" b="1" dirty="0">
              <a:solidFill>
                <a:schemeClr val="bg1"/>
              </a:solidFill>
            </a:endParaRPr>
          </a:p>
        </p:txBody>
      </p:sp>
      <p:sp>
        <p:nvSpPr>
          <p:cNvPr id="38" name="curve">
            <a:extLst>
              <a:ext uri="{FF2B5EF4-FFF2-40B4-BE49-F238E27FC236}">
                <a16:creationId xmlns:a16="http://schemas.microsoft.com/office/drawing/2014/main" id="{7775FBB5-02CA-457E-8830-01BE5DABC41D}"/>
              </a:ext>
            </a:extLst>
          </p:cNvPr>
          <p:cNvSpPr/>
          <p:nvPr/>
        </p:nvSpPr>
        <p:spPr>
          <a:xfrm rot="8027216">
            <a:off x="2656250" y="5203414"/>
            <a:ext cx="1324475" cy="1336115"/>
          </a:xfrm>
          <a:prstGeom prst="arc">
            <a:avLst/>
          </a:prstGeom>
          <a:ln w="38100">
            <a:solidFill>
              <a:srgbClr val="89CB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curve">
            <a:extLst>
              <a:ext uri="{FF2B5EF4-FFF2-40B4-BE49-F238E27FC236}">
                <a16:creationId xmlns:a16="http://schemas.microsoft.com/office/drawing/2014/main" id="{0C4F848C-F4EA-4547-B8AD-7A7817A33F53}"/>
              </a:ext>
            </a:extLst>
          </p:cNvPr>
          <p:cNvSpPr/>
          <p:nvPr/>
        </p:nvSpPr>
        <p:spPr>
          <a:xfrm rot="8027216">
            <a:off x="1292949" y="5203415"/>
            <a:ext cx="1324475" cy="1336115"/>
          </a:xfrm>
          <a:prstGeom prst="arc">
            <a:avLst/>
          </a:prstGeom>
          <a:ln w="38100">
            <a:solidFill>
              <a:srgbClr val="89CBC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DD427B6-D217-4486-89E6-BE19AABCDB2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9529" y="2533884"/>
            <a:ext cx="1516897" cy="1020383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B1F3390F-F4BA-485C-AB65-F8FF17F6285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77652" y="2469705"/>
            <a:ext cx="1516897" cy="1020383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3CCF2D70-0B17-4B85-A065-A1957EDCED8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9018" y="2808964"/>
            <a:ext cx="1516897" cy="1020383"/>
          </a:xfrm>
          <a:prstGeom prst="rect">
            <a:avLst/>
          </a:prstGeom>
        </p:spPr>
      </p:pic>
      <p:pic>
        <p:nvPicPr>
          <p:cNvPr id="4" name="Monster">
            <a:extLst>
              <a:ext uri="{FF2B5EF4-FFF2-40B4-BE49-F238E27FC236}">
                <a16:creationId xmlns:a16="http://schemas.microsoft.com/office/drawing/2014/main" id="{3C380131-FD8C-40FF-A9F8-F7D10E6843E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982" y="1319751"/>
            <a:ext cx="2427790" cy="3123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950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36" grpId="0" animBg="1"/>
      <p:bldP spid="37" grpId="0" animBg="1"/>
      <p:bldP spid="27" grpId="0" animBg="1"/>
      <p:bldP spid="38" grpId="0" animBg="1"/>
      <p:bldP spid="2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The End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C380131-FD8C-40FF-A9F8-F7D10E6843E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49" y="1790945"/>
            <a:ext cx="3398592" cy="4372328"/>
          </a:xfrm>
          <a:prstGeom prst="rect">
            <a:avLst/>
          </a:prstGeom>
        </p:spPr>
      </p:pic>
      <p:sp>
        <p:nvSpPr>
          <p:cNvPr id="6" name="Speech Bubble: Rectangle with Corners Rounded 5">
            <a:extLst>
              <a:ext uri="{FF2B5EF4-FFF2-40B4-BE49-F238E27FC236}">
                <a16:creationId xmlns:a16="http://schemas.microsoft.com/office/drawing/2014/main" id="{68E1F834-ED96-44F8-AEDB-F20F9CE5DD67}"/>
              </a:ext>
            </a:extLst>
          </p:cNvPr>
          <p:cNvSpPr/>
          <p:nvPr/>
        </p:nvSpPr>
        <p:spPr>
          <a:xfrm>
            <a:off x="4567235" y="1541035"/>
            <a:ext cx="3821114" cy="1365691"/>
          </a:xfrm>
          <a:prstGeom prst="wedgeRoundRectCallout">
            <a:avLst>
              <a:gd name="adj1" fmla="val -60304"/>
              <a:gd name="adj2" fmla="val 39103"/>
              <a:gd name="adj3" fmla="val 16667"/>
            </a:avLst>
          </a:prstGeom>
          <a:solidFill>
            <a:schemeClr val="accent3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14300" algn="ctr"/>
            <a:r>
              <a:rPr lang="en-GB" dirty="0">
                <a:solidFill>
                  <a:schemeClr val="tx1"/>
                </a:solidFill>
                <a:latin typeface="Twinkl" pitchFamily="50" charset="0"/>
              </a:rPr>
              <a:t>Thank you for helping me to work out how much food is left for me to eat tomorrow!</a:t>
            </a:r>
            <a:endParaRPr lang="en-GB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6ED8D3C-1763-48B2-8297-6C3BAA6BCF7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7235" y="3145044"/>
            <a:ext cx="3635597" cy="2153747"/>
          </a:xfrm>
          <a:prstGeom prst="rect">
            <a:avLst/>
          </a:prstGeom>
        </p:spPr>
      </p:pic>
      <p:sp>
        <p:nvSpPr>
          <p:cNvPr id="7" name="Answer">
            <a:hlinkClick r:id="rId4" action="ppaction://hlinksldjump"/>
            <a:extLst>
              <a:ext uri="{FF2B5EF4-FFF2-40B4-BE49-F238E27FC236}">
                <a16:creationId xmlns:a16="http://schemas.microsoft.com/office/drawing/2014/main" id="{6E785CE2-E6BF-419D-A089-4DC034EB316D}"/>
              </a:ext>
            </a:extLst>
          </p:cNvPr>
          <p:cNvSpPr/>
          <p:nvPr/>
        </p:nvSpPr>
        <p:spPr>
          <a:xfrm>
            <a:off x="4572000" y="5705942"/>
            <a:ext cx="3816350" cy="602783"/>
          </a:xfrm>
          <a:prstGeom prst="round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Twinkl" pitchFamily="50" charset="0"/>
              </a:rPr>
              <a:t>Click to play again.</a:t>
            </a:r>
            <a:endParaRPr lang="en-GB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6869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153</TotalTime>
  <Words>397</Words>
  <Application>Microsoft Office PowerPoint</Application>
  <PresentationFormat>On-screen Show (4:3)</PresentationFormat>
  <Paragraphs>89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Twinkl</vt:lpstr>
      <vt:lpstr>Arial</vt:lpstr>
      <vt:lpstr>Calibri</vt:lpstr>
      <vt:lpstr>Office Theme</vt:lpstr>
      <vt:lpstr>PowerPoint Presentation</vt:lpstr>
      <vt:lpstr>Introduction</vt:lpstr>
      <vt:lpstr>How many buns are on the plate?</vt:lpstr>
      <vt:lpstr>How many apples are on the plate?</vt:lpstr>
      <vt:lpstr>How many bananas are on the plate?</vt:lpstr>
      <vt:lpstr>How many sandwiches are on the plate?</vt:lpstr>
      <vt:lpstr>How many strawberries are on the plate?</vt:lpstr>
      <vt:lpstr>How many pears are on the plate?</vt:lpstr>
      <vt:lpstr>How many cakes are on the plate?</vt:lpstr>
      <vt:lpstr>How many pies are on the plate?</vt:lpstr>
      <vt:lpstr>The End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Lucy Swift</dc:creator>
  <cp:lastModifiedBy>Caroline Lightfoot</cp:lastModifiedBy>
  <cp:revision>16</cp:revision>
  <dcterms:created xsi:type="dcterms:W3CDTF">2019-04-11T13:37:23Z</dcterms:created>
  <dcterms:modified xsi:type="dcterms:W3CDTF">2020-06-27T14:03:33Z</dcterms:modified>
</cp:coreProperties>
</file>