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62" r:id="rId6"/>
    <p:sldId id="363" r:id="rId7"/>
    <p:sldId id="360" r:id="rId8"/>
    <p:sldId id="379" r:id="rId9"/>
    <p:sldId id="380" r:id="rId10"/>
    <p:sldId id="364" r:id="rId11"/>
    <p:sldId id="369" r:id="rId12"/>
    <p:sldId id="381" r:id="rId13"/>
    <p:sldId id="382" r:id="rId14"/>
    <p:sldId id="383" r:id="rId15"/>
    <p:sldId id="38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BAB"/>
    <a:srgbClr val="E2C5FF"/>
    <a:srgbClr val="CC99FF"/>
    <a:srgbClr val="B3D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882F16-6B39-4CF5-9E56-5DE1EE1ABCE6}" v="42" dt="2018-05-08T13:16:20.318"/>
    <p1510:client id="{E76A4828-10AF-42F3-B672-118FCE0A8FFD}" v="137" dt="2018-05-09T09:40:18.8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2000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  <a:t>Year 1 – Summer Block 3 – Position and Direction</a:t>
            </a:r>
            <a:br>
              <a:rPr lang="en-GB" sz="2000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</a:br>
            <a:endParaRPr lang="en-GB" sz="20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5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5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Step 1: Describe Turns</a:t>
            </a: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9" name="Rectangle 88">
            <a:extLst>
              <a:ext uri="{FF2B5EF4-FFF2-40B4-BE49-F238E27FC236}">
                <a16:creationId xmlns:a16="http://schemas.microsoft.com/office/drawing/2014/main" id="{A0AB3268-A0D5-4E3B-899B-190E3AD050F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Stand up and face the front of the classroom. Follow these instructions. Which ones make a full turn? 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B3F8E9A-C47C-4AB7-A6AD-20466722A5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045836"/>
              </p:ext>
            </p:extLst>
          </p:nvPr>
        </p:nvGraphicFramePr>
        <p:xfrm>
          <a:off x="521970" y="1816196"/>
          <a:ext cx="8138160" cy="402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2731993819"/>
                    </a:ext>
                  </a:extLst>
                </a:gridCol>
                <a:gridCol w="6217920">
                  <a:extLst>
                    <a:ext uri="{9D8B030D-6E8A-4147-A177-3AD203B41FA5}">
                      <a16:colId xmlns:a16="http://schemas.microsoft.com/office/drawing/2014/main" val="2399351625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877646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Instructions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Full turn?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rgbClr val="E2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9875321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1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Make a quarter turn. Make a half turn in the same direction. Make another half turn in the same direction.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0249277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2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Make a half turn. Make a quarter turn in the same direction. Make another quarter turn in the same direction.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969407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3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Make a three quarter turn. Make a half turn in the same direction.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5931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6031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9" name="Rectangle 88">
            <a:extLst>
              <a:ext uri="{FF2B5EF4-FFF2-40B4-BE49-F238E27FC236}">
                <a16:creationId xmlns:a16="http://schemas.microsoft.com/office/drawing/2014/main" id="{A0AB3268-A0D5-4E3B-899B-190E3AD050F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Stand up and face the front of the classroom. Follow these instructions. Which ones make a full turn? 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B3F8E9A-C47C-4AB7-A6AD-20466722A5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210670"/>
              </p:ext>
            </p:extLst>
          </p:nvPr>
        </p:nvGraphicFramePr>
        <p:xfrm>
          <a:off x="521970" y="1816196"/>
          <a:ext cx="8138160" cy="402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2731993819"/>
                    </a:ext>
                  </a:extLst>
                </a:gridCol>
                <a:gridCol w="6217920">
                  <a:extLst>
                    <a:ext uri="{9D8B030D-6E8A-4147-A177-3AD203B41FA5}">
                      <a16:colId xmlns:a16="http://schemas.microsoft.com/office/drawing/2014/main" val="2399351625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877646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Instructions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Full turn?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rgbClr val="E2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9875321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1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Make a quarter turn. Make a half turn in the same direction. Make another half turn in the same direction.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X</a:t>
                      </a:r>
                      <a:endParaRPr lang="en-US" sz="32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0249277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2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Make a half turn. Make a quarter turn in the same direction. Make another quarter turn in the same direction.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  <a:sym typeface="Wingdings" panose="05000000000000000000" pitchFamily="2" charset="2"/>
                        </a:rPr>
                        <a:t></a:t>
                      </a:r>
                      <a:endParaRPr lang="en-US" sz="32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969407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3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rgbClr val="E2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Make a three quarter turn. Make a half turn in the same direction.</a:t>
                      </a:r>
                      <a:endParaRPr lang="en-US" sz="2400" dirty="0"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X</a:t>
                      </a:r>
                      <a:endParaRPr lang="en-US" sz="32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5931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4952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AFE04130-1C36-4072-8DB2-7335806D62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4A37C3CE-3293-4BD0-8C43-FB86F61420E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Look at the objects below. How have they moved?</a:t>
            </a: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Write the correct turn for each object.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AFE04130-1C36-4072-8DB2-7335806D62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4A37C3CE-3293-4BD0-8C43-FB86F61420E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Look at the objects below. How have they moved?</a:t>
            </a: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Write the correct turn for each object.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4B40208-9EF9-4803-9B77-A6390A6E77C2}"/>
              </a:ext>
            </a:extLst>
          </p:cNvPr>
          <p:cNvSpPr/>
          <p:nvPr/>
        </p:nvSpPr>
        <p:spPr>
          <a:xfrm>
            <a:off x="6335707" y="2305615"/>
            <a:ext cx="18337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SassoonCRInfantMedium" panose="02000603020000020003" pitchFamily="2" charset="77"/>
              </a:rPr>
              <a:t>Half turn</a:t>
            </a:r>
          </a:p>
          <a:p>
            <a:pPr algn="ctr"/>
            <a:endParaRPr lang="en-US" sz="2800" dirty="0">
              <a:solidFill>
                <a:srgbClr val="FF0000"/>
              </a:solidFill>
              <a:latin typeface="SassoonCRInfantMedium" panose="02000603020000020003" pitchFamily="2" charset="77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SassoonCRInfantMedium" panose="02000603020000020003" pitchFamily="2" charset="77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SassoonCRInfantMedium" panose="02000603020000020003" pitchFamily="2" charset="77"/>
              </a:rPr>
              <a:t>Quarter 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SassoonCRInfantMedium" panose="02000603020000020003" pitchFamily="2" charset="77"/>
              </a:rPr>
              <a:t>turn</a:t>
            </a:r>
          </a:p>
        </p:txBody>
      </p:sp>
    </p:spTree>
    <p:extLst>
      <p:ext uri="{BB962C8B-B14F-4D97-AF65-F5344CB8AC3E}">
        <p14:creationId xmlns:p14="http://schemas.microsoft.com/office/powerpoint/2010/main" val="3691138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AFE04130-1C36-4072-8DB2-7335806D62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4A37C3CE-3293-4BD0-8C43-FB86F61420E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Look at the objects below. How have they moved?</a:t>
            </a: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 defTabSz="685800">
              <a:defRPr/>
            </a:pPr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 paw print may also make a three-quarter turn to the left.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 defTabSz="685800">
              <a:defRPr/>
            </a:pPr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Write the correct turn for each object.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4B40208-9EF9-4803-9B77-A6390A6E77C2}"/>
              </a:ext>
            </a:extLst>
          </p:cNvPr>
          <p:cNvSpPr/>
          <p:nvPr/>
        </p:nvSpPr>
        <p:spPr>
          <a:xfrm>
            <a:off x="6335707" y="2305615"/>
            <a:ext cx="18337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SassoonCRInfantMedium" panose="02000603020000020003" pitchFamily="2" charset="77"/>
              </a:rPr>
              <a:t>Half turn</a:t>
            </a:r>
          </a:p>
          <a:p>
            <a:pPr algn="ctr"/>
            <a:endParaRPr lang="en-US" sz="2800" dirty="0">
              <a:solidFill>
                <a:srgbClr val="FF0000"/>
              </a:solidFill>
              <a:latin typeface="SassoonCRInfantMedium" panose="02000603020000020003" pitchFamily="2" charset="77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SassoonCRInfantMedium" panose="02000603020000020003" pitchFamily="2" charset="77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SassoonCRInfantMedium" panose="02000603020000020003" pitchFamily="2" charset="77"/>
              </a:rPr>
              <a:t>Quarter 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SassoonCRInfantMedium" panose="02000603020000020003" pitchFamily="2" charset="77"/>
              </a:rPr>
              <a:t>turn</a:t>
            </a:r>
          </a:p>
        </p:txBody>
      </p:sp>
    </p:spTree>
    <p:extLst>
      <p:ext uri="{BB962C8B-B14F-4D97-AF65-F5344CB8AC3E}">
        <p14:creationId xmlns:p14="http://schemas.microsoft.com/office/powerpoint/2010/main" val="3102944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Draw this shape after a quarter turn.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7B64D3-F8B3-4908-B205-D51B4CF3231D}"/>
              </a:ext>
            </a:extLst>
          </p:cNvPr>
          <p:cNvSpPr/>
          <p:nvPr/>
        </p:nvSpPr>
        <p:spPr>
          <a:xfrm>
            <a:off x="3118576" y="2879622"/>
            <a:ext cx="2906849" cy="1098755"/>
          </a:xfrm>
          <a:prstGeom prst="rect">
            <a:avLst/>
          </a:prstGeom>
          <a:solidFill>
            <a:srgbClr val="7030A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80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Draw this shape after a quarter turn.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98F4204-C479-4F37-821B-A67BD7BF20BD}"/>
              </a:ext>
            </a:extLst>
          </p:cNvPr>
          <p:cNvGrpSpPr/>
          <p:nvPr/>
        </p:nvGrpSpPr>
        <p:grpSpPr>
          <a:xfrm>
            <a:off x="1643475" y="2124290"/>
            <a:ext cx="4598518" cy="2906849"/>
            <a:chOff x="522859" y="2124290"/>
            <a:chExt cx="4598518" cy="2906849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786A7E7-256B-4EA5-96B2-FFA0F7F69E80}"/>
                </a:ext>
              </a:extLst>
            </p:cNvPr>
            <p:cNvSpPr/>
            <p:nvPr/>
          </p:nvSpPr>
          <p:spPr>
            <a:xfrm rot="5400000">
              <a:off x="3118575" y="3028337"/>
              <a:ext cx="2906849" cy="1098755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F40C19-0233-40A3-A9A6-34F2B6D83184}"/>
                </a:ext>
              </a:extLst>
            </p:cNvPr>
            <p:cNvSpPr/>
            <p:nvPr/>
          </p:nvSpPr>
          <p:spPr>
            <a:xfrm>
              <a:off x="522859" y="3932384"/>
              <a:ext cx="2906849" cy="1098755"/>
            </a:xfrm>
            <a:prstGeom prst="rect">
              <a:avLst/>
            </a:prstGeom>
            <a:solidFill>
              <a:srgbClr val="7030A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13075BA4-C5DF-48A9-BB85-2190B9092902}"/>
                </a:ext>
              </a:extLst>
            </p:cNvPr>
            <p:cNvSpPr/>
            <p:nvPr/>
          </p:nvSpPr>
          <p:spPr>
            <a:xfrm>
              <a:off x="2667319" y="2896191"/>
              <a:ext cx="2160000" cy="1800000"/>
            </a:xfrm>
            <a:prstGeom prst="arc">
              <a:avLst>
                <a:gd name="adj1" fmla="val 11014013"/>
                <a:gd name="adj2" fmla="val 16344931"/>
              </a:avLst>
            </a:prstGeom>
            <a:ln w="28575">
              <a:solidFill>
                <a:srgbClr val="FF0000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03691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BAF914C-C166-4423-8F89-3EBCB12731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3D2211A-634A-48F7-A0DE-97D5A81F56F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12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Draw an arrow in the box to show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direction each object has turned.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Describe the turn each object has made.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ACD358E-5E63-4BA0-972B-99A22614F6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924201"/>
              </p:ext>
            </p:extLst>
          </p:nvPr>
        </p:nvGraphicFramePr>
        <p:xfrm>
          <a:off x="3556000" y="1611822"/>
          <a:ext cx="2032000" cy="149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41881286"/>
                    </a:ext>
                  </a:extLst>
                </a:gridCol>
              </a:tblGrid>
              <a:tr h="14995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693281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A2A23A3-2DAE-4309-83E8-90BF3A5D94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653257"/>
              </p:ext>
            </p:extLst>
          </p:nvPr>
        </p:nvGraphicFramePr>
        <p:xfrm>
          <a:off x="3556000" y="3795360"/>
          <a:ext cx="2032000" cy="149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41881286"/>
                    </a:ext>
                  </a:extLst>
                </a:gridCol>
              </a:tblGrid>
              <a:tr h="14995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6932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0822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BAF914C-C166-4423-8F89-3EBCB12731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ACD358E-5E63-4BA0-972B-99A22614F6C3}"/>
              </a:ext>
            </a:extLst>
          </p:cNvPr>
          <p:cNvGraphicFramePr>
            <a:graphicFrameLocks noGrp="1"/>
          </p:cNvGraphicFramePr>
          <p:nvPr/>
        </p:nvGraphicFramePr>
        <p:xfrm>
          <a:off x="3556000" y="1611822"/>
          <a:ext cx="2032000" cy="149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41881286"/>
                    </a:ext>
                  </a:extLst>
                </a:gridCol>
              </a:tblGrid>
              <a:tr h="14995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693281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A2A23A3-2DAE-4309-83E8-90BF3A5D941B}"/>
              </a:ext>
            </a:extLst>
          </p:cNvPr>
          <p:cNvGraphicFramePr>
            <a:graphicFrameLocks noGrp="1"/>
          </p:cNvGraphicFramePr>
          <p:nvPr/>
        </p:nvGraphicFramePr>
        <p:xfrm>
          <a:off x="3556000" y="3795360"/>
          <a:ext cx="2032000" cy="149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41881286"/>
                    </a:ext>
                  </a:extLst>
                </a:gridCol>
              </a:tblGrid>
              <a:tr h="14995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693281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B58C8DF8-DFBD-487E-9654-873DCCEE1C56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12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Draw an arrow in the box to show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direction each object has turned.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A quarter turn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A quarter turn</a:t>
            </a:r>
          </a:p>
          <a:p>
            <a:pPr algn="ctr"/>
            <a:endParaRPr lang="en-GB" sz="1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Describe the turn each object has made.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221230A-0855-4BDF-A519-39C80868DF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20369"/>
              </p:ext>
            </p:extLst>
          </p:nvPr>
        </p:nvGraphicFramePr>
        <p:xfrm>
          <a:off x="3556000" y="3795360"/>
          <a:ext cx="2032000" cy="1499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41881286"/>
                    </a:ext>
                  </a:extLst>
                </a:gridCol>
              </a:tblGrid>
              <a:tr h="14995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693281"/>
                  </a:ext>
                </a:extLst>
              </a:tr>
            </a:tbl>
          </a:graphicData>
        </a:graphic>
      </p:graphicFrame>
      <p:sp>
        <p:nvSpPr>
          <p:cNvPr id="12" name="Arc 11">
            <a:extLst>
              <a:ext uri="{FF2B5EF4-FFF2-40B4-BE49-F238E27FC236}">
                <a16:creationId xmlns:a16="http://schemas.microsoft.com/office/drawing/2014/main" id="{4736CAF7-2C52-4FA4-9AAF-842379F791E6}"/>
              </a:ext>
            </a:extLst>
          </p:cNvPr>
          <p:cNvSpPr/>
          <p:nvPr/>
        </p:nvSpPr>
        <p:spPr>
          <a:xfrm rot="5400000" flipV="1">
            <a:off x="4313911" y="2143558"/>
            <a:ext cx="1162724" cy="968279"/>
          </a:xfrm>
          <a:prstGeom prst="arc">
            <a:avLst>
              <a:gd name="adj1" fmla="val 11014013"/>
              <a:gd name="adj2" fmla="val 16344931"/>
            </a:avLst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597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A804135C-0C59-4FAD-8110-E1B04A94E9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57BECAC-FAAD-4B00-B37F-05C99AD2C8A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2</a:t>
            </a: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jigsaw pieces need to turn to fit their space.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should they each turn?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990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A804135C-0C59-4FAD-8110-E1B04A94E9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57BECAC-FAAD-4B00-B37F-05C99AD2C8AF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2</a:t>
            </a: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jigsaw pieces need to turn to fit their space.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How should they each turn?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C379B88F-4E1F-45AB-A090-A7305097D36A}"/>
              </a:ext>
            </a:extLst>
          </p:cNvPr>
          <p:cNvSpPr/>
          <p:nvPr/>
        </p:nvSpPr>
        <p:spPr>
          <a:xfrm rot="16200000" flipH="1" flipV="1">
            <a:off x="2016416" y="1876322"/>
            <a:ext cx="900000" cy="900000"/>
          </a:xfrm>
          <a:prstGeom prst="arc">
            <a:avLst>
              <a:gd name="adj1" fmla="val 5643260"/>
              <a:gd name="adj2" fmla="val 11564494"/>
            </a:avLst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16DB13D4-2AB1-45BD-AEC4-25F69B67B4A0}"/>
              </a:ext>
            </a:extLst>
          </p:cNvPr>
          <p:cNvSpPr/>
          <p:nvPr/>
        </p:nvSpPr>
        <p:spPr>
          <a:xfrm rot="16200000" flipH="1" flipV="1">
            <a:off x="1986840" y="3242079"/>
            <a:ext cx="1432584" cy="900000"/>
          </a:xfrm>
          <a:prstGeom prst="arc">
            <a:avLst>
              <a:gd name="adj1" fmla="val 60255"/>
              <a:gd name="adj2" fmla="val 10751061"/>
            </a:avLst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76B780F7-233A-4F5E-99B8-DFB4FA69FB17}"/>
              </a:ext>
            </a:extLst>
          </p:cNvPr>
          <p:cNvSpPr/>
          <p:nvPr/>
        </p:nvSpPr>
        <p:spPr>
          <a:xfrm rot="5400000" flipV="1">
            <a:off x="2369184" y="4644444"/>
            <a:ext cx="900000" cy="900000"/>
          </a:xfrm>
          <a:prstGeom prst="arc">
            <a:avLst>
              <a:gd name="adj1" fmla="val 5496205"/>
              <a:gd name="adj2" fmla="val 11419773"/>
            </a:avLst>
          </a:prstGeom>
          <a:ln w="28575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64AECA-B71E-4185-B8D3-037E4DE33FBF}"/>
              </a:ext>
            </a:extLst>
          </p:cNvPr>
          <p:cNvSpPr/>
          <p:nvPr/>
        </p:nvSpPr>
        <p:spPr>
          <a:xfrm>
            <a:off x="436307" y="1773734"/>
            <a:ext cx="1661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SassoonCRInfantMedium" panose="02000603020000020003" pitchFamily="2" charset="0"/>
              </a:rPr>
              <a:t>a quarter turn </a:t>
            </a:r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A333445-5BDB-416E-9378-DEED7E600893}"/>
              </a:ext>
            </a:extLst>
          </p:cNvPr>
          <p:cNvSpPr/>
          <p:nvPr/>
        </p:nvSpPr>
        <p:spPr>
          <a:xfrm>
            <a:off x="611034" y="3507412"/>
            <a:ext cx="13115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SassoonCRInfantMedium" panose="02000603020000020003" pitchFamily="2" charset="0"/>
              </a:rPr>
              <a:t>a half turn </a:t>
            </a: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B82DAB-BC53-458D-AF50-3BA5247A5F68}"/>
              </a:ext>
            </a:extLst>
          </p:cNvPr>
          <p:cNvSpPr/>
          <p:nvPr/>
        </p:nvSpPr>
        <p:spPr>
          <a:xfrm>
            <a:off x="436307" y="4951869"/>
            <a:ext cx="1661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SassoonCRInfantMedium" panose="02000603020000020003" pitchFamily="2" charset="0"/>
              </a:rPr>
              <a:t>a quarter turn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3369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5" ma:contentTypeDescription="Create a new document." ma:contentTypeScope="" ma:versionID="dee29c6108d8149542d3dfac70085268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cf564e11a8f7d9ebf4b599f200cb000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0f0ae0ff-29c4-4766-b250-c1a9bee8d430"/>
    <ds:schemaRef ds:uri="http://purl.org/dc/terms/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86144f90-c7b6-48d0-aae5-f5e9e48cc3df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7697BA9-7F6C-4ADD-8161-E8DC4636EC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1695</TotalTime>
  <Words>475</Words>
  <Application>Microsoft Office PowerPoint</Application>
  <PresentationFormat>On-screen Show (4:3)</PresentationFormat>
  <Paragraphs>228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Caroline Lightfoot</cp:lastModifiedBy>
  <cp:revision>128</cp:revision>
  <dcterms:created xsi:type="dcterms:W3CDTF">2018-03-17T10:08:43Z</dcterms:created>
  <dcterms:modified xsi:type="dcterms:W3CDTF">2020-07-05T17:57:37Z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