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85" r:id="rId6"/>
    <p:sldId id="386" r:id="rId7"/>
    <p:sldId id="387" r:id="rId8"/>
    <p:sldId id="416" r:id="rId9"/>
    <p:sldId id="417" r:id="rId10"/>
    <p:sldId id="377" r:id="rId11"/>
    <p:sldId id="37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7AD06F-ED0A-4D0E-BD9A-4CA1BCF71A3B}" v="89" dt="2019-12-20T09:32:33.2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1" autoAdjust="0"/>
    <p:restoredTop sz="94660"/>
  </p:normalViewPr>
  <p:slideViewPr>
    <p:cSldViewPr snapToGrid="0">
      <p:cViewPr varScale="1">
        <p:scale>
          <a:sx n="68" d="100"/>
          <a:sy n="68" d="100"/>
        </p:scale>
        <p:origin x="14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Spring Block 1 – Addition and Subtraction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4: Subtraction – Not Crossing 10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E00B12B-32D4-471D-B910-43BF641CD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286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663222D-85DD-4033-B20E-9EA9BE952C2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Bella is writing a number sentence to describe the image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Prove it.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2C3862E8-E779-42EC-9BB3-71AEC0E9FACB}"/>
              </a:ext>
            </a:extLst>
          </p:cNvPr>
          <p:cNvSpPr/>
          <p:nvPr/>
        </p:nvSpPr>
        <p:spPr>
          <a:xfrm>
            <a:off x="3316382" y="1471179"/>
            <a:ext cx="2511235" cy="956643"/>
          </a:xfrm>
          <a:prstGeom prst="wedgeRoundRectCallout">
            <a:avLst>
              <a:gd name="adj1" fmla="val -79245"/>
              <a:gd name="adj2" fmla="val 4028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16 – 5 = 11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48B18CD-39BD-42B9-A7C0-5C052353CB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446756"/>
              </p:ext>
            </p:extLst>
          </p:nvPr>
        </p:nvGraphicFramePr>
        <p:xfrm>
          <a:off x="723422" y="4156669"/>
          <a:ext cx="7351432" cy="490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8312">
                  <a:extLst>
                    <a:ext uri="{9D8B030D-6E8A-4147-A177-3AD203B41FA5}">
                      <a16:colId xmlns:a16="http://schemas.microsoft.com/office/drawing/2014/main" val="2864665064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547647923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2232995051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2560484281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24735867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1053151164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124141872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983297596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8409359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543575377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95627831"/>
                    </a:ext>
                  </a:extLst>
                </a:gridCol>
              </a:tblGrid>
              <a:tr h="490884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319373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2BED58B6-6AC8-4F74-93D8-2A4E413173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322856"/>
              </p:ext>
            </p:extLst>
          </p:nvPr>
        </p:nvGraphicFramePr>
        <p:xfrm>
          <a:off x="1080060" y="3638840"/>
          <a:ext cx="6627240" cy="490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2724">
                  <a:extLst>
                    <a:ext uri="{9D8B030D-6E8A-4147-A177-3AD203B41FA5}">
                      <a16:colId xmlns:a16="http://schemas.microsoft.com/office/drawing/2014/main" val="2940224766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343925563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254337873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92211931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9195077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261286245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126466447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197789360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1442952448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176102732"/>
                    </a:ext>
                  </a:extLst>
                </a:gridCol>
              </a:tblGrid>
              <a:tr h="490884"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1731393"/>
                  </a:ext>
                </a:extLst>
              </a:tr>
            </a:tbl>
          </a:graphicData>
        </a:graphic>
      </p:graphicFrame>
      <p:sp>
        <p:nvSpPr>
          <p:cNvPr id="21" name="Arc 20">
            <a:extLst>
              <a:ext uri="{FF2B5EF4-FFF2-40B4-BE49-F238E27FC236}">
                <a16:creationId xmlns:a16="http://schemas.microsoft.com/office/drawing/2014/main" id="{7EA5ABD5-F080-45D9-A49A-2FEF6F864BD3}"/>
              </a:ext>
            </a:extLst>
          </p:cNvPr>
          <p:cNvSpPr/>
          <p:nvPr/>
        </p:nvSpPr>
        <p:spPr>
          <a:xfrm>
            <a:off x="1730326" y="3043754"/>
            <a:ext cx="3322963" cy="1156984"/>
          </a:xfrm>
          <a:prstGeom prst="arc">
            <a:avLst>
              <a:gd name="adj1" fmla="val 10735328"/>
              <a:gd name="adj2" fmla="val 21588729"/>
            </a:avLst>
          </a:prstGeom>
          <a:ln w="3810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AACD6D-4E5A-450A-8A50-84FB487715D1}"/>
              </a:ext>
            </a:extLst>
          </p:cNvPr>
          <p:cNvSpPr txBox="1"/>
          <p:nvPr/>
        </p:nvSpPr>
        <p:spPr>
          <a:xfrm>
            <a:off x="3105938" y="3167848"/>
            <a:ext cx="732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– 5 </a:t>
            </a:r>
          </a:p>
        </p:txBody>
      </p:sp>
    </p:spTree>
    <p:extLst>
      <p:ext uri="{BB962C8B-B14F-4D97-AF65-F5344CB8AC3E}">
        <p14:creationId xmlns:p14="http://schemas.microsoft.com/office/powerpoint/2010/main" val="2062031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E00B12B-32D4-471D-B910-43BF641CD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286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663222D-85DD-4033-B20E-9EA9BE952C2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Bella is writing a number sentence to describe the image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Prove it.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Bella is 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2C3862E8-E779-42EC-9BB3-71AEC0E9FACB}"/>
              </a:ext>
            </a:extLst>
          </p:cNvPr>
          <p:cNvSpPr/>
          <p:nvPr/>
        </p:nvSpPr>
        <p:spPr>
          <a:xfrm>
            <a:off x="3316382" y="1471179"/>
            <a:ext cx="2511235" cy="956643"/>
          </a:xfrm>
          <a:prstGeom prst="wedgeRoundRectCallout">
            <a:avLst>
              <a:gd name="adj1" fmla="val -79245"/>
              <a:gd name="adj2" fmla="val 4028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16 – 5 = 11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48B18CD-39BD-42B9-A7C0-5C052353CBED}"/>
              </a:ext>
            </a:extLst>
          </p:cNvPr>
          <p:cNvGraphicFramePr>
            <a:graphicFrameLocks noGrp="1"/>
          </p:cNvGraphicFramePr>
          <p:nvPr/>
        </p:nvGraphicFramePr>
        <p:xfrm>
          <a:off x="723422" y="4156669"/>
          <a:ext cx="7351432" cy="490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8312">
                  <a:extLst>
                    <a:ext uri="{9D8B030D-6E8A-4147-A177-3AD203B41FA5}">
                      <a16:colId xmlns:a16="http://schemas.microsoft.com/office/drawing/2014/main" val="2864665064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547647923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2232995051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2560484281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24735867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1053151164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124141872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983297596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8409359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543575377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95627831"/>
                    </a:ext>
                  </a:extLst>
                </a:gridCol>
              </a:tblGrid>
              <a:tr h="490884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319373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2BED58B6-6AC8-4F74-93D8-2A4E41317302}"/>
              </a:ext>
            </a:extLst>
          </p:cNvPr>
          <p:cNvGraphicFramePr>
            <a:graphicFrameLocks noGrp="1"/>
          </p:cNvGraphicFramePr>
          <p:nvPr/>
        </p:nvGraphicFramePr>
        <p:xfrm>
          <a:off x="1080060" y="3638840"/>
          <a:ext cx="6627240" cy="490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2724">
                  <a:extLst>
                    <a:ext uri="{9D8B030D-6E8A-4147-A177-3AD203B41FA5}">
                      <a16:colId xmlns:a16="http://schemas.microsoft.com/office/drawing/2014/main" val="2940224766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343925563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254337873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92211931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9195077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261286245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126466447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197789360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1442952448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176102732"/>
                    </a:ext>
                  </a:extLst>
                </a:gridCol>
              </a:tblGrid>
              <a:tr h="490884"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1731393"/>
                  </a:ext>
                </a:extLst>
              </a:tr>
            </a:tbl>
          </a:graphicData>
        </a:graphic>
      </p:graphicFrame>
      <p:sp>
        <p:nvSpPr>
          <p:cNvPr id="12" name="Arc 11">
            <a:extLst>
              <a:ext uri="{FF2B5EF4-FFF2-40B4-BE49-F238E27FC236}">
                <a16:creationId xmlns:a16="http://schemas.microsoft.com/office/drawing/2014/main" id="{C2259903-A2BD-4C46-90BF-786A10442177}"/>
              </a:ext>
            </a:extLst>
          </p:cNvPr>
          <p:cNvSpPr/>
          <p:nvPr/>
        </p:nvSpPr>
        <p:spPr>
          <a:xfrm>
            <a:off x="1730326" y="3043754"/>
            <a:ext cx="3322963" cy="1156984"/>
          </a:xfrm>
          <a:prstGeom prst="arc">
            <a:avLst>
              <a:gd name="adj1" fmla="val 10735328"/>
              <a:gd name="adj2" fmla="val 21588729"/>
            </a:avLst>
          </a:prstGeom>
          <a:ln w="3810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1D5BD4-CBF8-4D8E-B791-7E512CE02DA0}"/>
              </a:ext>
            </a:extLst>
          </p:cNvPr>
          <p:cNvSpPr txBox="1"/>
          <p:nvPr/>
        </p:nvSpPr>
        <p:spPr>
          <a:xfrm>
            <a:off x="3105938" y="3167848"/>
            <a:ext cx="732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– 5 </a:t>
            </a:r>
          </a:p>
        </p:txBody>
      </p:sp>
    </p:spTree>
    <p:extLst>
      <p:ext uri="{BB962C8B-B14F-4D97-AF65-F5344CB8AC3E}">
        <p14:creationId xmlns:p14="http://schemas.microsoft.com/office/powerpoint/2010/main" val="1126282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E00B12B-32D4-471D-B910-43BF641CD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286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663222D-85DD-4033-B20E-9EA9BE952C2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Bella is writing a number sentence to describe the image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Prove it.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Bella is correct because the number line shows 16 – 5 = 11.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2C3862E8-E779-42EC-9BB3-71AEC0E9FACB}"/>
              </a:ext>
            </a:extLst>
          </p:cNvPr>
          <p:cNvSpPr/>
          <p:nvPr/>
        </p:nvSpPr>
        <p:spPr>
          <a:xfrm>
            <a:off x="3316382" y="1471179"/>
            <a:ext cx="2511235" cy="956643"/>
          </a:xfrm>
          <a:prstGeom prst="wedgeRoundRectCallout">
            <a:avLst>
              <a:gd name="adj1" fmla="val -79245"/>
              <a:gd name="adj2" fmla="val 4028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16 – 5 = 11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48B18CD-39BD-42B9-A7C0-5C052353CBED}"/>
              </a:ext>
            </a:extLst>
          </p:cNvPr>
          <p:cNvGraphicFramePr>
            <a:graphicFrameLocks noGrp="1"/>
          </p:cNvGraphicFramePr>
          <p:nvPr/>
        </p:nvGraphicFramePr>
        <p:xfrm>
          <a:off x="723422" y="4156669"/>
          <a:ext cx="7351432" cy="490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8312">
                  <a:extLst>
                    <a:ext uri="{9D8B030D-6E8A-4147-A177-3AD203B41FA5}">
                      <a16:colId xmlns:a16="http://schemas.microsoft.com/office/drawing/2014/main" val="2864665064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547647923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2232995051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2560484281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24735867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1053151164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124141872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983297596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384093598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543575377"/>
                    </a:ext>
                  </a:extLst>
                </a:gridCol>
                <a:gridCol w="668312">
                  <a:extLst>
                    <a:ext uri="{9D8B030D-6E8A-4147-A177-3AD203B41FA5}">
                      <a16:colId xmlns:a16="http://schemas.microsoft.com/office/drawing/2014/main" val="95627831"/>
                    </a:ext>
                  </a:extLst>
                </a:gridCol>
              </a:tblGrid>
              <a:tr h="490884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319373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2BED58B6-6AC8-4F74-93D8-2A4E41317302}"/>
              </a:ext>
            </a:extLst>
          </p:cNvPr>
          <p:cNvGraphicFramePr>
            <a:graphicFrameLocks noGrp="1"/>
          </p:cNvGraphicFramePr>
          <p:nvPr/>
        </p:nvGraphicFramePr>
        <p:xfrm>
          <a:off x="1080060" y="3638840"/>
          <a:ext cx="6627240" cy="490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2724">
                  <a:extLst>
                    <a:ext uri="{9D8B030D-6E8A-4147-A177-3AD203B41FA5}">
                      <a16:colId xmlns:a16="http://schemas.microsoft.com/office/drawing/2014/main" val="2940224766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343925563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254337873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92211931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9195077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261286245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1264664471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197789360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1442952448"/>
                    </a:ext>
                  </a:extLst>
                </a:gridCol>
                <a:gridCol w="662724">
                  <a:extLst>
                    <a:ext uri="{9D8B030D-6E8A-4147-A177-3AD203B41FA5}">
                      <a16:colId xmlns:a16="http://schemas.microsoft.com/office/drawing/2014/main" val="4176102732"/>
                    </a:ext>
                  </a:extLst>
                </a:gridCol>
              </a:tblGrid>
              <a:tr h="490884"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1731393"/>
                  </a:ext>
                </a:extLst>
              </a:tr>
            </a:tbl>
          </a:graphicData>
        </a:graphic>
      </p:graphicFrame>
      <p:sp>
        <p:nvSpPr>
          <p:cNvPr id="12" name="Arc 11">
            <a:extLst>
              <a:ext uri="{FF2B5EF4-FFF2-40B4-BE49-F238E27FC236}">
                <a16:creationId xmlns:a16="http://schemas.microsoft.com/office/drawing/2014/main" id="{759208D1-3116-4CCE-A1FE-7BDC315EE1E1}"/>
              </a:ext>
            </a:extLst>
          </p:cNvPr>
          <p:cNvSpPr/>
          <p:nvPr/>
        </p:nvSpPr>
        <p:spPr>
          <a:xfrm>
            <a:off x="1730326" y="3043754"/>
            <a:ext cx="3322963" cy="1156984"/>
          </a:xfrm>
          <a:prstGeom prst="arc">
            <a:avLst>
              <a:gd name="adj1" fmla="val 10735328"/>
              <a:gd name="adj2" fmla="val 21588729"/>
            </a:avLst>
          </a:prstGeom>
          <a:ln w="3810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888481-5A03-4479-8CEC-282D960DD287}"/>
              </a:ext>
            </a:extLst>
          </p:cNvPr>
          <p:cNvSpPr txBox="1"/>
          <p:nvPr/>
        </p:nvSpPr>
        <p:spPr>
          <a:xfrm>
            <a:off x="3105938" y="3167848"/>
            <a:ext cx="732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– 5 </a:t>
            </a:r>
          </a:p>
        </p:txBody>
      </p:sp>
    </p:spTree>
    <p:extLst>
      <p:ext uri="{BB962C8B-B14F-4D97-AF65-F5344CB8AC3E}">
        <p14:creationId xmlns:p14="http://schemas.microsoft.com/office/powerpoint/2010/main" val="60408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0D5DB88-EEFE-4FC1-A7BB-AA1C8A8C28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0502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 has a pack of 15 party hats. She uses 4 hats.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subtraction sentence to show this.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439EF7F-2FE0-4054-9AA4-7D46735F0A0C}"/>
              </a:ext>
            </a:extLst>
          </p:cNvPr>
          <p:cNvGraphicFramePr>
            <a:graphicFrameLocks noGrp="1"/>
          </p:cNvGraphicFramePr>
          <p:nvPr/>
        </p:nvGraphicFramePr>
        <p:xfrm>
          <a:off x="2231372" y="5063873"/>
          <a:ext cx="4668735" cy="848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47">
                  <a:extLst>
                    <a:ext uri="{9D8B030D-6E8A-4147-A177-3AD203B41FA5}">
                      <a16:colId xmlns:a16="http://schemas.microsoft.com/office/drawing/2014/main" val="1295091703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693590360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3734221941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134192446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2446769125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– 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0128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7255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ACA0FB4-C09C-4658-9F69-E6731E77F9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0502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 has a pack of 15 party hats. She uses 4 hats.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subtraction sentence to show this.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439EF7F-2FE0-4054-9AA4-7D46735F0A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439299"/>
              </p:ext>
            </p:extLst>
          </p:nvPr>
        </p:nvGraphicFramePr>
        <p:xfrm>
          <a:off x="2231372" y="5063873"/>
          <a:ext cx="4668735" cy="848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47">
                  <a:extLst>
                    <a:ext uri="{9D8B030D-6E8A-4147-A177-3AD203B41FA5}">
                      <a16:colId xmlns:a16="http://schemas.microsoft.com/office/drawing/2014/main" val="1295091703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693590360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3734221941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134192446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2446769125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– 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012837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725B96C-1800-45C6-98FC-DD97FE36984C}"/>
              </a:ext>
            </a:extLst>
          </p:cNvPr>
          <p:cNvCxnSpPr>
            <a:cxnSpLocks/>
          </p:cNvCxnSpPr>
          <p:nvPr/>
        </p:nvCxnSpPr>
        <p:spPr>
          <a:xfrm>
            <a:off x="6398084" y="3121071"/>
            <a:ext cx="815516" cy="7981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3887C4A-E22E-4C46-8338-2B0C9FC6EDC8}"/>
              </a:ext>
            </a:extLst>
          </p:cNvPr>
          <p:cNvCxnSpPr>
            <a:cxnSpLocks/>
          </p:cNvCxnSpPr>
          <p:nvPr/>
        </p:nvCxnSpPr>
        <p:spPr>
          <a:xfrm>
            <a:off x="5622047" y="3121071"/>
            <a:ext cx="815516" cy="7981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54CA154-769A-47BB-B182-90D744004FD4}"/>
              </a:ext>
            </a:extLst>
          </p:cNvPr>
          <p:cNvCxnSpPr>
            <a:cxnSpLocks/>
          </p:cNvCxnSpPr>
          <p:nvPr/>
        </p:nvCxnSpPr>
        <p:spPr>
          <a:xfrm>
            <a:off x="4846010" y="3121071"/>
            <a:ext cx="815516" cy="7981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0927480-437B-44FE-AB10-993F4F51C369}"/>
              </a:ext>
            </a:extLst>
          </p:cNvPr>
          <p:cNvCxnSpPr>
            <a:cxnSpLocks/>
          </p:cNvCxnSpPr>
          <p:nvPr/>
        </p:nvCxnSpPr>
        <p:spPr>
          <a:xfrm>
            <a:off x="4069973" y="3121071"/>
            <a:ext cx="815516" cy="7981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9496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C4EE2C-57AB-4CBE-9793-606E8FCC77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9525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correct cards to complete the number sentence.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65697A3-685A-48D7-BC10-AC94F98E4A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521545"/>
              </p:ext>
            </p:extLst>
          </p:nvPr>
        </p:nvGraphicFramePr>
        <p:xfrm>
          <a:off x="1744579" y="1762808"/>
          <a:ext cx="5715000" cy="13314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1745690087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737393517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1587166526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3111160807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1613150345"/>
                    </a:ext>
                  </a:extLst>
                </a:gridCol>
              </a:tblGrid>
              <a:tr h="1331436"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3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387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5663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57710BF-E237-4E1E-9B92-FF65A73BB7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3726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correct cards to complete the number sentence.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618044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D6AC5B-4A2B-4F03-B0BC-EC25F1011C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elements/1.1/"/>
    <ds:schemaRef ds:uri="86144f90-c7b6-48d0-aae5-f5e9e48cc3df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0f0ae0ff-29c4-4766-b250-c1a9bee8d430"/>
    <ds:schemaRef ds:uri="http://schemas.microsoft.com/sharepoint/v3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281</Words>
  <Application>Microsoft Office PowerPoint</Application>
  <PresentationFormat>On-screen Show (4:3)</PresentationFormat>
  <Paragraphs>165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Subtraction Not Crossing 10 Teaching PPT</dc:title>
  <dc:creator>Ashleigh Sobol</dc:creator>
  <cp:lastModifiedBy>Caroline Lightfoot</cp:lastModifiedBy>
  <cp:revision>49</cp:revision>
  <dcterms:created xsi:type="dcterms:W3CDTF">2018-03-17T10:08:43Z</dcterms:created>
  <dcterms:modified xsi:type="dcterms:W3CDTF">2020-06-29T12:57:54Z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