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66" r:id="rId6"/>
    <p:sldId id="273" r:id="rId7"/>
    <p:sldId id="257" r:id="rId8"/>
    <p:sldId id="269" r:id="rId9"/>
    <p:sldId id="263" r:id="rId10"/>
    <p:sldId id="271" r:id="rId11"/>
    <p:sldId id="270" r:id="rId12"/>
    <p:sldId id="259" r:id="rId13"/>
    <p:sldId id="262" r:id="rId14"/>
    <p:sldId id="272" r:id="rId15"/>
    <p:sldId id="260" r:id="rId16"/>
    <p:sldId id="275" r:id="rId17"/>
    <p:sldId id="277" r:id="rId18"/>
    <p:sldId id="278" r:id="rId19"/>
    <p:sldId id="279" r:id="rId20"/>
    <p:sldId id="280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96367D-8C95-4103-7C56-FC8E712CECEA}" v="441" dt="2024-09-25T17:25:45.8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865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754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534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834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225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77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664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920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79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39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933172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8262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9585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2114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034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921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07F63-9B19-4D1E-A526-C8928A92F69D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3E28041-F5DD-4463-A375-F9472A2D6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78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#tabnametabSupportForPhonics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70B69-EF7D-4BE1-8E51-4B25E1123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0156" y="202781"/>
            <a:ext cx="10551844" cy="1280890"/>
          </a:xfrm>
        </p:spPr>
        <p:txBody>
          <a:bodyPr/>
          <a:lstStyle/>
          <a:p>
            <a:r>
              <a:rPr lang="en-GB" dirty="0"/>
              <a:t>How children learn to read through Little Wandle Phonics Scheme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E55E02-66A1-44B4-8AE8-FC21A952EC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1806" y="1393666"/>
            <a:ext cx="10782839" cy="377762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Children learn to read by first </a:t>
            </a:r>
            <a:r>
              <a:rPr lang="en-GB" b="1" dirty="0"/>
              <a:t>sounding and blending words</a:t>
            </a:r>
            <a:r>
              <a:rPr lang="en-GB" dirty="0"/>
              <a:t>, and then reading them ‘</a:t>
            </a:r>
            <a:r>
              <a:rPr lang="en-GB" b="1" dirty="0"/>
              <a:t>straight off</a:t>
            </a:r>
            <a:r>
              <a:rPr lang="en-GB" dirty="0"/>
              <a:t>’, without overt sounding and blending. </a:t>
            </a:r>
          </a:p>
          <a:p>
            <a:pPr marL="0" indent="0">
              <a:buNone/>
            </a:pPr>
            <a:r>
              <a:rPr lang="en-GB" dirty="0"/>
              <a:t>Once this has been </a:t>
            </a:r>
            <a:r>
              <a:rPr lang="en-GB" b="1" dirty="0"/>
              <a:t>practised sufficiently</a:t>
            </a:r>
            <a:r>
              <a:rPr lang="en-GB" dirty="0"/>
              <a:t>, recognition of these words becomes </a:t>
            </a:r>
            <a:r>
              <a:rPr lang="en-GB" b="1" dirty="0"/>
              <a:t>automatic</a:t>
            </a:r>
            <a:r>
              <a:rPr lang="en-GB" dirty="0"/>
              <a:t>, and they are held as an orthographic store in a highly specialised area of the brain that expert neurologist Stanislas Dehaene calls ‘the brain’s letterbox’.</a:t>
            </a:r>
          </a:p>
          <a:p>
            <a:pPr marL="0" indent="0">
              <a:buNone/>
            </a:pPr>
            <a:r>
              <a:rPr lang="en-GB" dirty="0"/>
              <a:t>This orthographic store, and the instantaneous recall it enables, is the basis of </a:t>
            </a:r>
            <a:r>
              <a:rPr lang="en-GB" b="1" dirty="0"/>
              <a:t>fluent reading</a:t>
            </a:r>
            <a:r>
              <a:rPr lang="en-GB" dirty="0"/>
              <a:t>. It is important to remember that the orthographic store is most effectively built up through </a:t>
            </a:r>
            <a:r>
              <a:rPr lang="en-GB" b="1" dirty="0"/>
              <a:t>extensive practice of the sounding– blending–reading process</a:t>
            </a:r>
            <a:r>
              <a:rPr lang="en-GB" dirty="0"/>
              <a:t>, which establishes the necessary neural pathways, not through trying to memorise countless whole words.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49847A-396D-4831-8176-3EA8507DD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0763" y="4303432"/>
            <a:ext cx="5033395" cy="255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815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804CFF6A-6D81-AE38-165B-BA297D576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8" y="90488"/>
            <a:ext cx="11811000" cy="1533525"/>
          </a:xfrm>
          <a:prstGeom prst="rect">
            <a:avLst/>
          </a:prstGeom>
        </p:spPr>
      </p:pic>
      <p:pic>
        <p:nvPicPr>
          <p:cNvPr id="5" name="Picture 4" descr="A screenshot of a graph&#10;&#10;Description automatically generated">
            <a:extLst>
              <a:ext uri="{FF2B5EF4-FFF2-40B4-BE49-F238E27FC236}">
                <a16:creationId xmlns:a16="http://schemas.microsoft.com/office/drawing/2014/main" id="{C358574F-4DCF-23FB-B3A7-80AC722DA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" y="1809750"/>
            <a:ext cx="11811000" cy="7334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C28F29-163A-5912-5FDF-C55AA2D1656B}"/>
              </a:ext>
            </a:extLst>
          </p:cNvPr>
          <p:cNvSpPr txBox="1"/>
          <p:nvPr/>
        </p:nvSpPr>
        <p:spPr>
          <a:xfrm>
            <a:off x="1395541" y="1992784"/>
            <a:ext cx="6737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KS1 </a:t>
            </a:r>
          </a:p>
        </p:txBody>
      </p:sp>
      <p:pic>
        <p:nvPicPr>
          <p:cNvPr id="7" name="Picture 6" descr="A white grid with black and red lines&#10;&#10;Description automatically generated">
            <a:extLst>
              <a:ext uri="{FF2B5EF4-FFF2-40B4-BE49-F238E27FC236}">
                <a16:creationId xmlns:a16="http://schemas.microsoft.com/office/drawing/2014/main" id="{343F2E3F-9033-84DF-3D3E-6A09973848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550" y="2728913"/>
            <a:ext cx="11811000" cy="7334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4046A65-17D5-F58B-C408-0F6199CA7187}"/>
              </a:ext>
            </a:extLst>
          </p:cNvPr>
          <p:cNvSpPr txBox="1"/>
          <p:nvPr/>
        </p:nvSpPr>
        <p:spPr>
          <a:xfrm>
            <a:off x="1395540" y="2907184"/>
            <a:ext cx="6737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KS2 </a:t>
            </a:r>
          </a:p>
        </p:txBody>
      </p:sp>
      <p:pic>
        <p:nvPicPr>
          <p:cNvPr id="9" name="Picture 8" descr="A couple of kids sitting on a couch reading books&#10;&#10;Description automatically generated">
            <a:extLst>
              <a:ext uri="{FF2B5EF4-FFF2-40B4-BE49-F238E27FC236}">
                <a16:creationId xmlns:a16="http://schemas.microsoft.com/office/drawing/2014/main" id="{3C6E1DA7-EAB1-4AFD-9B7E-9F097621B2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8138" y="3557588"/>
            <a:ext cx="3057525" cy="3267075"/>
          </a:xfrm>
          <a:prstGeom prst="rect">
            <a:avLst/>
          </a:prstGeom>
        </p:spPr>
      </p:pic>
      <p:pic>
        <p:nvPicPr>
          <p:cNvPr id="10" name="Picture 9" descr="A person sitting at a table with a group of kids&#10;&#10;Description automatically generated">
            <a:extLst>
              <a:ext uri="{FF2B5EF4-FFF2-40B4-BE49-F238E27FC236}">
                <a16:creationId xmlns:a16="http://schemas.microsoft.com/office/drawing/2014/main" id="{9015F254-3503-0E8D-08D2-9219984018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2388" y="4019550"/>
            <a:ext cx="3857625" cy="2743200"/>
          </a:xfrm>
          <a:prstGeom prst="rect">
            <a:avLst/>
          </a:prstGeom>
        </p:spPr>
      </p:pic>
      <p:pic>
        <p:nvPicPr>
          <p:cNvPr id="14" name="Picture 13" descr="A person holding a sign with a group of kids in a classroom&#10;&#10;Description automatically generated">
            <a:extLst>
              <a:ext uri="{FF2B5EF4-FFF2-40B4-BE49-F238E27FC236}">
                <a16:creationId xmlns:a16="http://schemas.microsoft.com/office/drawing/2014/main" id="{8C3BD1E2-7025-854B-6E5E-62A4C36201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4809" y="3627111"/>
            <a:ext cx="3528386" cy="313684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01221D6-7D87-9C08-E483-80E05B94ABF9}"/>
              </a:ext>
            </a:extLst>
          </p:cNvPr>
          <p:cNvSpPr txBox="1"/>
          <p:nvPr/>
        </p:nvSpPr>
        <p:spPr>
          <a:xfrm>
            <a:off x="2876550" y="0"/>
            <a:ext cx="749617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/>
              <a:t>Reading Progression at Abberley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40978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91782C8-92AD-4D61-B43E-02A103D94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63" y="3628727"/>
            <a:ext cx="3347450" cy="315287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017B4A-46A9-4ABB-9C9F-CB83E55A2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563" y="33282"/>
            <a:ext cx="8911687" cy="1280890"/>
          </a:xfrm>
        </p:spPr>
        <p:txBody>
          <a:bodyPr/>
          <a:lstStyle/>
          <a:p>
            <a:r>
              <a:rPr lang="en-GB" dirty="0"/>
              <a:t>Little Wandle Reception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87035F-5D72-42E0-B260-098A25DB20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5888" y="73266"/>
            <a:ext cx="6205895" cy="67114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62DDE0-20BC-4213-917D-DD7581ECE4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266" y="958348"/>
            <a:ext cx="3421346" cy="24706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E1A851E-CFB8-48E1-B24F-04D554C0C4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2558" y="958348"/>
            <a:ext cx="2332903" cy="332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884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7F5E98-E881-4C4E-99C4-3207EA1C9E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9183" y="55831"/>
            <a:ext cx="7698144" cy="51248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73D73F6-FD19-4AF8-8B37-9D46D59E28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620" y="55831"/>
            <a:ext cx="4185806" cy="310214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2AACB94-1202-43BB-B306-EA91FBF198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563" y="3245387"/>
            <a:ext cx="4121620" cy="349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74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9EE80-27C8-4963-8332-2768D8B197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396" y="0"/>
            <a:ext cx="5104614" cy="711383"/>
          </a:xfrm>
        </p:spPr>
        <p:txBody>
          <a:bodyPr>
            <a:normAutofit/>
          </a:bodyPr>
          <a:lstStyle/>
          <a:p>
            <a:r>
              <a:rPr lang="en-GB" sz="4000" dirty="0"/>
              <a:t>Little Wandle Year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3D5D48-B68F-4268-B46E-11782F7FC3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3215" y="2080470"/>
            <a:ext cx="9144000" cy="1655762"/>
          </a:xfrm>
        </p:spPr>
        <p:txBody>
          <a:bodyPr/>
          <a:lstStyle/>
          <a:p>
            <a:r>
              <a:rPr lang="en-GB" dirty="0"/>
              <a:t>Progression</a:t>
            </a:r>
          </a:p>
          <a:p>
            <a:r>
              <a:rPr lang="en-GB" dirty="0"/>
              <a:t>Lesson format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DDE5D6-F263-4CD9-82B5-2B634B6A92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106" y="1174388"/>
            <a:ext cx="5108026" cy="55374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290B8E0-A531-4DAD-B7C6-2870216DAE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1902" y="53662"/>
            <a:ext cx="6705702" cy="31254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DAC5128-B657-46CE-B6CF-0823B7562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0193" y="3298197"/>
            <a:ext cx="6705701" cy="3413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971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0025E3-712B-4DF3-93CE-0F60B1F68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021" y="149797"/>
            <a:ext cx="7466451" cy="261225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9DE1615-9579-4D68-B577-9D506AC407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6361" y="1244338"/>
            <a:ext cx="6742800" cy="53732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A8D10EB-3986-42E9-B9A9-311CEA13B5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382" y="2521669"/>
            <a:ext cx="4480619" cy="4095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064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DDBE3CB-EF9D-4B46-B239-D746B62169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5864" y="367645"/>
            <a:ext cx="8065551" cy="61227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FD40D7-99F7-414B-9464-29BAFB9E0E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036" y="70701"/>
            <a:ext cx="3892829" cy="35586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99BE88-EE6D-4EEB-AB03-74866D9A42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035" y="3685138"/>
            <a:ext cx="3892829" cy="310216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4106D2-04B1-431C-B9EE-F7D0C9E9A237}"/>
              </a:ext>
            </a:extLst>
          </p:cNvPr>
          <p:cNvSpPr txBox="1"/>
          <p:nvPr/>
        </p:nvSpPr>
        <p:spPr>
          <a:xfrm>
            <a:off x="4471332" y="6490354"/>
            <a:ext cx="3892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Assessments every six weeks</a:t>
            </a:r>
          </a:p>
        </p:txBody>
      </p:sp>
    </p:spTree>
    <p:extLst>
      <p:ext uri="{BB962C8B-B14F-4D97-AF65-F5344CB8AC3E}">
        <p14:creationId xmlns:p14="http://schemas.microsoft.com/office/powerpoint/2010/main" val="3967450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B5DF3-74C1-411A-96ED-2C22CFF2D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0565" y="77356"/>
            <a:ext cx="2337294" cy="733350"/>
          </a:xfrm>
        </p:spPr>
        <p:txBody>
          <a:bodyPr/>
          <a:lstStyle/>
          <a:p>
            <a:r>
              <a:rPr lang="en-GB" dirty="0"/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970439-3DBE-4037-BAB4-FB2C43A821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506" y="201105"/>
            <a:ext cx="5706376" cy="198591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X3 Reading Sessions in small groups. Decoding. Prosody. Comprehension.</a:t>
            </a:r>
          </a:p>
          <a:p>
            <a:r>
              <a:rPr lang="en-GB" dirty="0"/>
              <a:t>Reading Practice Book– Should be fluent by the time this book comes home. Praise. Celebrate their success.</a:t>
            </a:r>
          </a:p>
          <a:p>
            <a:r>
              <a:rPr lang="en-GB" dirty="0"/>
              <a:t>Sharing book – school Library</a:t>
            </a:r>
          </a:p>
          <a:p>
            <a:r>
              <a:rPr lang="en-GB" dirty="0"/>
              <a:t> Variety of books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6225BC-C7BD-40A2-91D6-699399A9DE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681" y="1475572"/>
            <a:ext cx="5551352" cy="42223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EC9EAF-2481-48E2-B079-40E51D8692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795" y="2187018"/>
            <a:ext cx="5959087" cy="46201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24797D-E012-46CD-A463-291C76D9853C}"/>
              </a:ext>
            </a:extLst>
          </p:cNvPr>
          <p:cNvSpPr txBox="1"/>
          <p:nvPr/>
        </p:nvSpPr>
        <p:spPr>
          <a:xfrm>
            <a:off x="368681" y="6315239"/>
            <a:ext cx="5394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Matching reading books to phonic knowledge</a:t>
            </a:r>
          </a:p>
        </p:txBody>
      </p:sp>
    </p:spTree>
    <p:extLst>
      <p:ext uri="{BB962C8B-B14F-4D97-AF65-F5344CB8AC3E}">
        <p14:creationId xmlns:p14="http://schemas.microsoft.com/office/powerpoint/2010/main" val="2091565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4529653-9D77-45B0-863C-E9D050FA9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2895" y="690209"/>
            <a:ext cx="4405311" cy="59588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4761F8-E5D7-4A27-AA42-5ACFA440C7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5005" y="690210"/>
            <a:ext cx="4202125" cy="596395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78DEDC3-C7FC-4467-A16F-0978F90157A1}"/>
              </a:ext>
            </a:extLst>
          </p:cNvPr>
          <p:cNvSpPr/>
          <p:nvPr/>
        </p:nvSpPr>
        <p:spPr>
          <a:xfrm>
            <a:off x="281899" y="80257"/>
            <a:ext cx="40591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Phonics Homework: Weekly Sheets</a:t>
            </a:r>
          </a:p>
        </p:txBody>
      </p:sp>
    </p:spTree>
    <p:extLst>
      <p:ext uri="{BB962C8B-B14F-4D97-AF65-F5344CB8AC3E}">
        <p14:creationId xmlns:p14="http://schemas.microsoft.com/office/powerpoint/2010/main" val="25063902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E5E252B-60CB-4CFD-A2C1-558B73F2E6A7}"/>
              </a:ext>
            </a:extLst>
          </p:cNvPr>
          <p:cNvSpPr/>
          <p:nvPr/>
        </p:nvSpPr>
        <p:spPr>
          <a:xfrm>
            <a:off x="282036" y="3689156"/>
            <a:ext cx="118125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Child reading the ‘</a:t>
            </a:r>
            <a:r>
              <a:rPr lang="en-GB" b="1" dirty="0">
                <a:solidFill>
                  <a:srgbClr val="FF0000"/>
                </a:solidFill>
              </a:rPr>
              <a:t>Reading Practice Book</a:t>
            </a:r>
            <a:r>
              <a:rPr lang="en-GB" dirty="0"/>
              <a:t>’ - Your child will not be able to read this on their own. This book is for you both to read and enjoy together.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1C4485-D222-4E97-8098-D3D7843FE7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036" y="4471954"/>
            <a:ext cx="8684172" cy="23669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E9164D3-8A60-4357-A2F0-843E975C32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036" y="1489434"/>
            <a:ext cx="8508324" cy="19395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C57A89-2F59-4A36-9EFC-4B8A01C056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56042">
            <a:off x="8793679" y="1555773"/>
            <a:ext cx="3141877" cy="145546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AD782CC-8AA8-454C-958F-B0576E4A5518}"/>
              </a:ext>
            </a:extLst>
          </p:cNvPr>
          <p:cNvSpPr/>
          <p:nvPr/>
        </p:nvSpPr>
        <p:spPr>
          <a:xfrm>
            <a:off x="1673532" y="616537"/>
            <a:ext cx="104210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Reading the ‘</a:t>
            </a:r>
            <a:r>
              <a:rPr lang="en-GB" b="1" dirty="0">
                <a:solidFill>
                  <a:srgbClr val="FF0000"/>
                </a:solidFill>
              </a:rPr>
              <a:t>sharing book</a:t>
            </a:r>
            <a:r>
              <a:rPr lang="en-GB" dirty="0"/>
              <a:t>’ together - This will be at the correct phonic stage for your child. They should be able to read this fluently and independently.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E292FB5-2ACB-4AAF-BE37-EFDC78D286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42834" y="4335487"/>
            <a:ext cx="3251756" cy="24031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D05D085-EF3C-4BC6-930A-A27479C9EB95}"/>
              </a:ext>
            </a:extLst>
          </p:cNvPr>
          <p:cNvSpPr/>
          <p:nvPr/>
        </p:nvSpPr>
        <p:spPr>
          <a:xfrm>
            <a:off x="282036" y="51360"/>
            <a:ext cx="41768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Phonics Homework: Reading Books</a:t>
            </a:r>
          </a:p>
        </p:txBody>
      </p:sp>
    </p:spTree>
    <p:extLst>
      <p:ext uri="{BB962C8B-B14F-4D97-AF65-F5344CB8AC3E}">
        <p14:creationId xmlns:p14="http://schemas.microsoft.com/office/powerpoint/2010/main" val="34194263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3A79F-09BB-42BB-AC80-F852E148C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Resources for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9E4E5-F926-48BA-A8A1-98A08FF393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Link for pure sounds - </a:t>
            </a:r>
            <a:r>
              <a:rPr lang="en-GB" dirty="0">
                <a:hlinkClick r:id="rId2"/>
              </a:rPr>
              <a:t>For parents | Letters and Sounds (littlewandlelettersandsounds.org.uk)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211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BECA9-470A-B792-96D3-8A6F97F5A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-99790"/>
            <a:ext cx="8911687" cy="1280890"/>
          </a:xfrm>
        </p:spPr>
        <p:txBody>
          <a:bodyPr/>
          <a:lstStyle/>
          <a:p>
            <a:r>
              <a:rPr lang="en-US" dirty="0"/>
              <a:t>Reading Curriculum at Abberley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BCC35A-0E5A-86ED-43AD-C0172C99E3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2" y="542925"/>
            <a:ext cx="8915400" cy="617792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b="1" dirty="0"/>
              <a:t>Core LW phonics for Years R and 1</a:t>
            </a:r>
          </a:p>
          <a:p>
            <a:r>
              <a:rPr lang="en-US" dirty="0"/>
              <a:t>To support – 1:1 daily keep up </a:t>
            </a:r>
          </a:p>
          <a:p>
            <a:r>
              <a:rPr lang="en-US" dirty="0"/>
              <a:t>To enhance – Stretch and challenge books</a:t>
            </a:r>
          </a:p>
          <a:p>
            <a:r>
              <a:rPr lang="en-US" b="1" dirty="0"/>
              <a:t>Year 2 Bridge to spelling with LW Fluency books 1-5</a:t>
            </a:r>
          </a:p>
          <a:p>
            <a:r>
              <a:rPr lang="en-US" dirty="0">
                <a:ea typeface="+mn-lt"/>
                <a:cs typeface="+mn-lt"/>
              </a:rPr>
              <a:t>To support – Rapid Catch-up</a:t>
            </a:r>
          </a:p>
          <a:p>
            <a:r>
              <a:rPr lang="en-US" dirty="0">
                <a:ea typeface="+mn-lt"/>
                <a:cs typeface="+mn-lt"/>
              </a:rPr>
              <a:t>To enhance – Stretch and challenge books/ Fluency books</a:t>
            </a:r>
          </a:p>
          <a:p>
            <a:r>
              <a:rPr lang="en-US" b="1" dirty="0">
                <a:ea typeface="+mn-lt"/>
                <a:cs typeface="+mn-lt"/>
              </a:rPr>
              <a:t>Year 3</a:t>
            </a:r>
            <a:r>
              <a:rPr lang="en-US" dirty="0">
                <a:ea typeface="+mn-lt"/>
                <a:cs typeface="+mn-lt"/>
              </a:rPr>
              <a:t> – Little Wandle Fluency is for children who have completed all below and no longer need phonics teaching. </a:t>
            </a:r>
            <a:endParaRPr lang="en-US" b="1" dirty="0">
              <a:ea typeface="+mn-lt"/>
              <a:cs typeface="+mn-lt"/>
            </a:endParaRPr>
          </a:p>
          <a:p>
            <a:r>
              <a:rPr lang="en-US" dirty="0"/>
              <a:t>To enhance – Exit LW by </a:t>
            </a:r>
            <a:r>
              <a:rPr lang="en-US" b="1" dirty="0">
                <a:solidFill>
                  <a:srgbClr val="FF0000"/>
                </a:solidFill>
              </a:rPr>
              <a:t>demonstrating fluency of 90 words per minute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tx1"/>
                </a:solidFill>
              </a:rPr>
              <a:t>After LW......</a:t>
            </a:r>
          </a:p>
          <a:p>
            <a:r>
              <a:rPr lang="en-US" dirty="0">
                <a:solidFill>
                  <a:schemeClr val="tx1"/>
                </a:solidFill>
              </a:rPr>
              <a:t>Accelerated Reader for independent reading books</a:t>
            </a:r>
          </a:p>
          <a:p>
            <a:r>
              <a:rPr lang="en-US" dirty="0">
                <a:solidFill>
                  <a:schemeClr val="tx1"/>
                </a:solidFill>
              </a:rPr>
              <a:t>½ </a:t>
            </a:r>
            <a:r>
              <a:rPr lang="en-US" dirty="0" err="1">
                <a:solidFill>
                  <a:schemeClr val="tx1"/>
                </a:solidFill>
              </a:rPr>
              <a:t>hr</a:t>
            </a:r>
            <a:r>
              <a:rPr lang="en-US" dirty="0">
                <a:solidFill>
                  <a:schemeClr val="tx1"/>
                </a:solidFill>
              </a:rPr>
              <a:t> per day in KS2 Comprehension Crusher (just observed)</a:t>
            </a:r>
          </a:p>
          <a:p>
            <a:r>
              <a:rPr lang="en-US" dirty="0">
                <a:solidFill>
                  <a:schemeClr val="tx1"/>
                </a:solidFill>
              </a:rPr>
              <a:t>Reading Journal</a:t>
            </a:r>
          </a:p>
          <a:p>
            <a:r>
              <a:rPr lang="en-US" dirty="0">
                <a:solidFill>
                  <a:schemeClr val="tx1"/>
                </a:solidFill>
              </a:rPr>
              <a:t>Comprehension quizzes online</a:t>
            </a:r>
          </a:p>
          <a:p>
            <a:r>
              <a:rPr lang="en-US" dirty="0">
                <a:solidFill>
                  <a:schemeClr val="tx1"/>
                </a:solidFill>
              </a:rPr>
              <a:t>20 mins independent reading</a:t>
            </a:r>
          </a:p>
          <a:p>
            <a:r>
              <a:rPr lang="en-US" dirty="0">
                <a:solidFill>
                  <a:schemeClr val="tx1"/>
                </a:solidFill>
              </a:rPr>
              <a:t>Whole class novels </a:t>
            </a:r>
          </a:p>
          <a:p>
            <a:r>
              <a:rPr lang="en-US" dirty="0">
                <a:solidFill>
                  <a:schemeClr val="tx1"/>
                </a:solidFill>
              </a:rPr>
              <a:t>New Reading sheds and our Reading Leaders to promote a love of reading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26068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llage of a notebook with writing&#10;&#10;Description automatically generated">
            <a:extLst>
              <a:ext uri="{FF2B5EF4-FFF2-40B4-BE49-F238E27FC236}">
                <a16:creationId xmlns:a16="http://schemas.microsoft.com/office/drawing/2014/main" id="{D9A916F0-7C4B-1157-E4E1-B44AE413C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276" y="1000125"/>
            <a:ext cx="8171597" cy="57340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AE4D5F-89E6-41A7-E1D5-8D25BCDA987E}"/>
              </a:ext>
            </a:extLst>
          </p:cNvPr>
          <p:cNvSpPr txBox="1"/>
          <p:nvPr/>
        </p:nvSpPr>
        <p:spPr>
          <a:xfrm>
            <a:off x="1915297" y="133865"/>
            <a:ext cx="833051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Reading Journals </a:t>
            </a:r>
          </a:p>
        </p:txBody>
      </p:sp>
    </p:spTree>
    <p:extLst>
      <p:ext uri="{BB962C8B-B14F-4D97-AF65-F5344CB8AC3E}">
        <p14:creationId xmlns:p14="http://schemas.microsoft.com/office/powerpoint/2010/main" val="14333215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notebook with drawings and writing&#10;&#10;Description automatically generated">
            <a:extLst>
              <a:ext uri="{FF2B5EF4-FFF2-40B4-BE49-F238E27FC236}">
                <a16:creationId xmlns:a16="http://schemas.microsoft.com/office/drawing/2014/main" id="{2E8E6350-7627-4DB1-2929-3A653F3ACD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590" y="200025"/>
            <a:ext cx="9432720" cy="650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280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pages of a notebook&#10;&#10;Description automatically generated">
            <a:extLst>
              <a:ext uri="{FF2B5EF4-FFF2-40B4-BE49-F238E27FC236}">
                <a16:creationId xmlns:a16="http://schemas.microsoft.com/office/drawing/2014/main" id="{27AB3DB0-A79A-79FD-974C-EC4988B7A3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682" y="0"/>
            <a:ext cx="9578411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933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llage of a notebook with writing&#10;&#10;Description automatically generated">
            <a:extLst>
              <a:ext uri="{FF2B5EF4-FFF2-40B4-BE49-F238E27FC236}">
                <a16:creationId xmlns:a16="http://schemas.microsoft.com/office/drawing/2014/main" id="{F30896D7-9AFD-8EC6-B9D2-AA76BC849F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160" y="180975"/>
            <a:ext cx="9333505" cy="658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79308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6c71116-5886-41c3-b37f-d66e9fa334bf">
      <Terms xmlns="http://schemas.microsoft.com/office/infopath/2007/PartnerControls"/>
    </lcf76f155ced4ddcb4097134ff3c332f>
    <TaxCatchAll xmlns="7e7c7688-19fa-494a-b160-c3017a393894" xsi:nil="true"/>
    <_dlc_DocId xmlns="7e7c7688-19fa-494a-b160-c3017a393894">NYJAHM2EDMCE-428121045-71469</_dlc_DocId>
    <_dlc_DocIdUrl xmlns="7e7c7688-19fa-494a-b160-c3017a393894">
      <Url>https://abberleyprimary.sharepoint.com/sites/StaffSharePoint/_layouts/15/DocIdRedir.aspx?ID=NYJAHM2EDMCE-428121045-71469</Url>
      <Description>NYJAHM2EDMCE-428121045-71469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39DDE002E00F47ACC642130046A3B9" ma:contentTypeVersion="15" ma:contentTypeDescription="Create a new document." ma:contentTypeScope="" ma:versionID="a01ea4c0a0f0744fb0d8d8f7c532c0bf">
  <xsd:schema xmlns:xsd="http://www.w3.org/2001/XMLSchema" xmlns:xs="http://www.w3.org/2001/XMLSchema" xmlns:p="http://schemas.microsoft.com/office/2006/metadata/properties" xmlns:ns2="7e7c7688-19fa-494a-b160-c3017a393894" xmlns:ns3="56c71116-5886-41c3-b37f-d66e9fa334bf" targetNamespace="http://schemas.microsoft.com/office/2006/metadata/properties" ma:root="true" ma:fieldsID="e29e282b108f73f0c7a43f39a0008b96" ns2:_="" ns3:_="">
    <xsd:import namespace="7e7c7688-19fa-494a-b160-c3017a393894"/>
    <xsd:import namespace="56c71116-5886-41c3-b37f-d66e9fa334bf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7c7688-19fa-494a-b160-c3017a39389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0" nillable="true" ma:displayName="Taxonomy Catch All Column" ma:hidden="true" ma:list="{e9af60bf-d160-42dc-922c-92a02e0955c3}" ma:internalName="TaxCatchAll" ma:showField="CatchAllData" ma:web="7e7c7688-19fa-494a-b160-c3017a3938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c71116-5886-41c3-b37f-d66e9fa334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8dd12d52-5f98-4a1e-8e5a-28e28fdcc50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2FAD3F36-2BC1-4AFB-A621-C39102820E94}">
  <ds:schemaRefs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2006/metadata/properties"/>
    <ds:schemaRef ds:uri="56c71116-5886-41c3-b37f-d66e9fa334bf"/>
    <ds:schemaRef ds:uri="http://purl.org/dc/terms/"/>
    <ds:schemaRef ds:uri="http://purl.org/dc/elements/1.1/"/>
    <ds:schemaRef ds:uri="7e7c7688-19fa-494a-b160-c3017a393894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80CAFD6-929E-4AD1-B130-F65E19636C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257FC3-5075-4C17-A8FE-D2E7230A9D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e7c7688-19fa-494a-b160-c3017a393894"/>
    <ds:schemaRef ds:uri="56c71116-5886-41c3-b37f-d66e9fa334b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65CEF35E-EBB9-4EAE-BB0B-84B6537672F1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358</TotalTime>
  <Words>437</Words>
  <Application>Microsoft Office PowerPoint</Application>
  <PresentationFormat>Widescreen</PresentationFormat>
  <Paragraphs>42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Century Gothic</vt:lpstr>
      <vt:lpstr>Wingdings 3</vt:lpstr>
      <vt:lpstr>Wisp</vt:lpstr>
      <vt:lpstr>How children learn to read through Little Wandle Phonics Scheme</vt:lpstr>
      <vt:lpstr>PowerPoint Presentation</vt:lpstr>
      <vt:lpstr>Little Wandle Reception </vt:lpstr>
      <vt:lpstr>PowerPoint Presentation</vt:lpstr>
      <vt:lpstr>Little Wandle Year 1</vt:lpstr>
      <vt:lpstr>PowerPoint Presentation</vt:lpstr>
      <vt:lpstr>PowerPoint Presentation</vt:lpstr>
      <vt:lpstr>Reading </vt:lpstr>
      <vt:lpstr>PowerPoint Presentation</vt:lpstr>
      <vt:lpstr>PowerPoint Presentation</vt:lpstr>
      <vt:lpstr>Resources for Parents</vt:lpstr>
      <vt:lpstr>Reading Curriculum at Abberley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SHELLEY</dc:creator>
  <cp:lastModifiedBy>Claire SHELLEY</cp:lastModifiedBy>
  <cp:revision>173</cp:revision>
  <dcterms:created xsi:type="dcterms:W3CDTF">2024-02-05T14:27:35Z</dcterms:created>
  <dcterms:modified xsi:type="dcterms:W3CDTF">2024-09-25T17:28:34Z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0x0101006639DDE002E00F47ACC642130046A3B9</vt:lpwstr>
  </property>
  <property fmtid="{D5CDD505-2E9C-101B-9397-08002B2CF9AE}" pid="3" name="MediaServiceImageTags">
    <vt:lpwstr/>
  </property>
  <property fmtid="{D5CDD505-2E9C-101B-9397-08002B2CF9AE}" pid="4" name="_dlc_DocIdItemGuid">
    <vt:lpwstr>6dcae7c8-b3b4-44f1-b62a-a4a5927c93ec</vt:lpwstr>
  </property>
</Properties>
</file>