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5" r:id="rId4"/>
    <p:sldId id="274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529D"/>
    <a:srgbClr val="DD2B3E"/>
    <a:srgbClr val="009541"/>
    <a:srgbClr val="FFEAA5"/>
    <a:srgbClr val="F89743"/>
    <a:srgbClr val="E84D15"/>
    <a:srgbClr val="64196B"/>
    <a:srgbClr val="67BCD9"/>
    <a:srgbClr val="FFEAA3"/>
    <a:srgbClr val="E351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slide" Target="slide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7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682152"/>
            <a:ext cx="3153028" cy="4143255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4199644" y="1552755"/>
            <a:ext cx="4188706" cy="3743864"/>
          </a:xfrm>
          <a:prstGeom prst="wedgeRoundRectCallout">
            <a:avLst>
              <a:gd name="adj1" fmla="val -68268"/>
              <a:gd name="adj2" fmla="val -16326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love living in the toy shop – there are so many different toys!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compare the sets of toys? 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sets have </a:t>
            </a:r>
            <a:r>
              <a:rPr lang="en-GB" sz="2400" b="1" dirty="0">
                <a:solidFill>
                  <a:srgbClr val="DD2B3E"/>
                </a:solidFill>
                <a:latin typeface="Twinkl" pitchFamily="50" charset="0"/>
              </a:rPr>
              <a:t>more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? 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sets have </a:t>
            </a:r>
            <a:r>
              <a:rPr lang="en-GB" b="1" dirty="0">
                <a:solidFill>
                  <a:srgbClr val="009541"/>
                </a:solidFill>
                <a:latin typeface="Twinkl" pitchFamily="50" charset="0"/>
              </a:rPr>
              <a:t>fewer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?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on the sets of pictures to check your answers. 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Remember to listen to the question carefully.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Oval 4">
            <a:hlinkClick r:id="rId3" action="ppaction://hlinksldjump"/>
          </p:cNvPr>
          <p:cNvSpPr/>
          <p:nvPr/>
        </p:nvSpPr>
        <p:spPr>
          <a:xfrm>
            <a:off x="7221208" y="4925683"/>
            <a:ext cx="1167142" cy="1167142"/>
          </a:xfrm>
          <a:prstGeom prst="ellipse">
            <a:avLst/>
          </a:prstGeom>
          <a:solidFill>
            <a:srgbClr val="BA529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grpSp>
        <p:nvGrpSpPr>
          <p:cNvPr id="7" name="dolls"/>
          <p:cNvGrpSpPr/>
          <p:nvPr/>
        </p:nvGrpSpPr>
        <p:grpSpPr>
          <a:xfrm>
            <a:off x="755650" y="1483745"/>
            <a:ext cx="3626569" cy="3489325"/>
            <a:chOff x="755650" y="1621766"/>
            <a:chExt cx="3626569" cy="3489325"/>
          </a:xfrm>
          <a:solidFill>
            <a:srgbClr val="FFEAA5"/>
          </a:solidFill>
        </p:grpSpPr>
        <p:sp>
          <p:nvSpPr>
            <p:cNvPr id="4" name="Rectangle 3"/>
            <p:cNvSpPr/>
            <p:nvPr/>
          </p:nvSpPr>
          <p:spPr>
            <a:xfrm>
              <a:off x="755650" y="1621766"/>
              <a:ext cx="3626569" cy="34893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441" y="1866862"/>
              <a:ext cx="1588883" cy="1735228"/>
            </a:xfrm>
            <a:prstGeom prst="rect">
              <a:avLst/>
            </a:prstGeom>
            <a:grpFill/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3324" y="3172208"/>
              <a:ext cx="1588883" cy="1735228"/>
            </a:xfrm>
            <a:prstGeom prst="rect">
              <a:avLst/>
            </a:prstGeom>
            <a:grpFill/>
          </p:spPr>
        </p:pic>
      </p:grpSp>
      <p:grpSp>
        <p:nvGrpSpPr>
          <p:cNvPr id="10" name="bricks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  <a:solidFill>
            <a:srgbClr val="FFEAA5"/>
          </a:solidFill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7826" y="1770785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971" y="1770785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116" y="1770785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7826" y="2641736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971" y="2641736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116" y="2641736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7826" y="3512687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971" y="3512687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116" y="3512687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7826" y="4383638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971" y="4383638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116" y="4383638"/>
              <a:ext cx="854012" cy="312866"/>
            </a:xfrm>
            <a:prstGeom prst="rect">
              <a:avLst/>
            </a:prstGeom>
            <a:grpFill/>
          </p:spPr>
        </p:pic>
      </p:grp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building bricks than dolls.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5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6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494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  <p:bldP spid="30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cars than kites.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45" name="cars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3716" y="1784367"/>
              <a:ext cx="965899" cy="835223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9615" y="1773823"/>
              <a:ext cx="965899" cy="835223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5514" y="1763279"/>
              <a:ext cx="965899" cy="835223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2728" y="2818684"/>
              <a:ext cx="965899" cy="835223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8627" y="2808140"/>
              <a:ext cx="965899" cy="83522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4526" y="2797596"/>
              <a:ext cx="965899" cy="835223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7716" y="3846035"/>
              <a:ext cx="965899" cy="83522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3615" y="3835491"/>
              <a:ext cx="965899" cy="835223"/>
            </a:xfrm>
            <a:prstGeom prst="rect">
              <a:avLst/>
            </a:prstGeom>
          </p:spPr>
        </p:pic>
      </p:grpSp>
      <p:grpSp>
        <p:nvGrpSpPr>
          <p:cNvPr id="50" name="kites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8534" y="1703258"/>
              <a:ext cx="973301" cy="1573353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4293" y="1703258"/>
              <a:ext cx="973301" cy="1573353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8534" y="3179526"/>
              <a:ext cx="973301" cy="1573353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4293" y="3179526"/>
              <a:ext cx="973301" cy="15733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42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dinosaurs than books.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3" name="dino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7561" y="1875594"/>
              <a:ext cx="1161227" cy="83320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8262" y="1875594"/>
              <a:ext cx="1161227" cy="83320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8963" y="1886138"/>
              <a:ext cx="1161227" cy="83320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7561" y="2850452"/>
              <a:ext cx="1161227" cy="83320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8262" y="2850452"/>
              <a:ext cx="1161227" cy="833201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8963" y="2860996"/>
              <a:ext cx="1161227" cy="833201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7228" y="3705843"/>
              <a:ext cx="1161227" cy="83320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7929" y="3705843"/>
              <a:ext cx="1161227" cy="83320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8630" y="3716387"/>
              <a:ext cx="1161227" cy="833201"/>
            </a:xfrm>
            <a:prstGeom prst="rect">
              <a:avLst/>
            </a:prstGeom>
          </p:spPr>
        </p:pic>
      </p:grpSp>
      <p:grpSp>
        <p:nvGrpSpPr>
          <p:cNvPr id="6" name="books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366" y="1716590"/>
              <a:ext cx="1213951" cy="917891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3435" y="1716589"/>
              <a:ext cx="1213951" cy="917891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366" y="3701841"/>
              <a:ext cx="1213951" cy="917891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3435" y="3701840"/>
              <a:ext cx="1213951" cy="917891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1892" y="2700589"/>
              <a:ext cx="1213951" cy="917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4717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puppets than bikes.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10" name="puppet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9313" y="1991436"/>
              <a:ext cx="1059273" cy="2290879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586" y="2573485"/>
              <a:ext cx="1995705" cy="1708830"/>
            </a:xfrm>
            <a:prstGeom prst="rect">
              <a:avLst/>
            </a:prstGeom>
          </p:spPr>
        </p:pic>
      </p:grpSp>
      <p:grpSp>
        <p:nvGrpSpPr>
          <p:cNvPr id="12" name="bike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00252" y="2153442"/>
              <a:ext cx="3349626" cy="19366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6568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crayons than footballs.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5" name="crayons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2056577"/>
              <a:ext cx="1326209" cy="448738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2506393"/>
              <a:ext cx="1326209" cy="44873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2956209"/>
              <a:ext cx="1326209" cy="448738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3406025"/>
              <a:ext cx="1326209" cy="44873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3855843"/>
              <a:ext cx="1326209" cy="44873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2055497"/>
              <a:ext cx="1326209" cy="44873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2505313"/>
              <a:ext cx="1326209" cy="44873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2955129"/>
              <a:ext cx="1326209" cy="44873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3404945"/>
              <a:ext cx="1326209" cy="44873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3854763"/>
              <a:ext cx="1326209" cy="448738"/>
            </a:xfrm>
            <a:prstGeom prst="rect">
              <a:avLst/>
            </a:prstGeom>
          </p:spPr>
        </p:pic>
      </p:grpSp>
      <p:grpSp>
        <p:nvGrpSpPr>
          <p:cNvPr id="6" name="football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4072" y="1763279"/>
              <a:ext cx="815463" cy="81301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4595" y="1763278"/>
              <a:ext cx="815463" cy="81301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5119" y="1763278"/>
              <a:ext cx="815463" cy="813011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4072" y="2816630"/>
              <a:ext cx="815463" cy="813011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4595" y="2816629"/>
              <a:ext cx="815463" cy="8130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5119" y="2816629"/>
              <a:ext cx="815463" cy="81301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4072" y="3896996"/>
              <a:ext cx="815463" cy="81301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4595" y="3896995"/>
              <a:ext cx="815463" cy="81301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5119" y="3896995"/>
              <a:ext cx="815463" cy="8130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4022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yo-yos than marbles.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3" name="yoyo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1604" y="1831575"/>
              <a:ext cx="1132279" cy="153704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341" y="1688516"/>
              <a:ext cx="1132279" cy="153704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5684" y="3225559"/>
              <a:ext cx="1132279" cy="1537043"/>
            </a:xfrm>
            <a:prstGeom prst="rect">
              <a:avLst/>
            </a:prstGeom>
          </p:spPr>
        </p:pic>
      </p:grpSp>
      <p:grpSp>
        <p:nvGrpSpPr>
          <p:cNvPr id="6" name="marbles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939" y="1942746"/>
              <a:ext cx="643495" cy="654242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2121" y="1942746"/>
              <a:ext cx="643495" cy="654242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303" y="1942746"/>
              <a:ext cx="643495" cy="65424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939" y="2855881"/>
              <a:ext cx="643495" cy="654242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2121" y="2855881"/>
              <a:ext cx="643495" cy="654242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303" y="2855881"/>
              <a:ext cx="643495" cy="654242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939" y="3769016"/>
              <a:ext cx="643495" cy="654242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2121" y="3769016"/>
              <a:ext cx="643495" cy="654242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303" y="3769016"/>
              <a:ext cx="643495" cy="6542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564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skipping ropes than robots.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6" name="robot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971" y="1737466"/>
              <a:ext cx="726917" cy="142306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4694" y="1748010"/>
              <a:ext cx="726917" cy="142306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7417" y="1737208"/>
              <a:ext cx="726917" cy="142306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0141" y="1748009"/>
              <a:ext cx="726917" cy="142306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971" y="3289465"/>
              <a:ext cx="726917" cy="142306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4694" y="3300009"/>
              <a:ext cx="726917" cy="142306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7417" y="3289207"/>
              <a:ext cx="726917" cy="1423063"/>
            </a:xfrm>
            <a:prstGeom prst="rect">
              <a:avLst/>
            </a:prstGeom>
          </p:spPr>
        </p:pic>
      </p:grpSp>
      <p:grpSp>
        <p:nvGrpSpPr>
          <p:cNvPr id="5" name="skipping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8942" y="1910792"/>
              <a:ext cx="2151164" cy="1264262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524" y="3271217"/>
              <a:ext cx="2151164" cy="12642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969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boats than paintbrushes.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14" y="1780601"/>
              <a:ext cx="1184875" cy="10919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4430" y="2723944"/>
              <a:ext cx="1184875" cy="10919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13" y="3666653"/>
              <a:ext cx="1184875" cy="109199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3047" y="1742854"/>
              <a:ext cx="1184875" cy="10919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3047" y="3666652"/>
              <a:ext cx="1184875" cy="1091993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2064" y="1780597"/>
              <a:ext cx="562623" cy="137990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8991" y="1780597"/>
              <a:ext cx="562623" cy="137990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5918" y="1780597"/>
              <a:ext cx="562623" cy="137990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2846" y="1780597"/>
              <a:ext cx="562623" cy="137990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2064" y="3347137"/>
              <a:ext cx="562623" cy="137990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8991" y="3347137"/>
              <a:ext cx="562623" cy="137990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5918" y="3347137"/>
              <a:ext cx="562623" cy="137990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2846" y="3347137"/>
              <a:ext cx="562623" cy="13799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7395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trains than action figures.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0710" y="3731783"/>
              <a:ext cx="1437736" cy="898585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1344" y="3308324"/>
              <a:ext cx="1437736" cy="898585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7359" y="2335697"/>
              <a:ext cx="1437736" cy="89858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7993" y="1912238"/>
              <a:ext cx="1437736" cy="898585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6513" y="1805855"/>
              <a:ext cx="381336" cy="132396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7823" y="1805855"/>
              <a:ext cx="381336" cy="132396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3431" y="1805855"/>
              <a:ext cx="381336" cy="132396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457" y="3316451"/>
              <a:ext cx="381336" cy="132396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9767" y="3316451"/>
              <a:ext cx="381336" cy="132396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375" y="3316451"/>
              <a:ext cx="381336" cy="13239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936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scooters than animals.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3745" y="2082455"/>
              <a:ext cx="733440" cy="1020488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8787" y="2082455"/>
              <a:ext cx="733440" cy="102048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80767" y="2079890"/>
              <a:ext cx="733440" cy="1020488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3745" y="3289575"/>
              <a:ext cx="733440" cy="102048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8787" y="3289575"/>
              <a:ext cx="733440" cy="102048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80767" y="3287010"/>
              <a:ext cx="733440" cy="1020488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5889" y="1931454"/>
              <a:ext cx="3119101" cy="24412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33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86194"/>
            <a:ext cx="8220075" cy="933028"/>
          </a:xfrm>
        </p:spPr>
        <p:txBody>
          <a:bodyPr/>
          <a:lstStyle/>
          <a:p>
            <a:pPr algn="ctr"/>
            <a:r>
              <a:rPr lang="en-GB" sz="2000" dirty="0">
                <a:latin typeface="Twinkl" pitchFamily="50" charset="0"/>
              </a:rPr>
              <a:t>Can you say two sentences to compare the sets of toys using the words </a:t>
            </a:r>
            <a:r>
              <a:rPr lang="en-GB" sz="20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2000" dirty="0">
                <a:latin typeface="Twinkl" pitchFamily="50" charset="0"/>
              </a:rPr>
              <a:t> and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fewer</a:t>
            </a:r>
            <a:r>
              <a:rPr lang="en-GB" sz="2000" dirty="0">
                <a:latin typeface="Twinkl" pitchFamily="50" charset="0"/>
              </a:rPr>
              <a:t>? </a:t>
            </a:r>
            <a:br>
              <a:rPr lang="en-GB" sz="2000" dirty="0">
                <a:latin typeface="Twinkl" pitchFamily="50" charset="0"/>
              </a:rPr>
            </a:br>
            <a:endParaRPr lang="en-GB" sz="20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Tell a friend your sentences. </a:t>
            </a:r>
          </a:p>
          <a:p>
            <a:pPr marL="114300" algn="ctr"/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Try starting one sentence ‘There are </a:t>
            </a:r>
            <a:r>
              <a:rPr lang="en-GB" sz="1900" b="1" dirty="0">
                <a:solidFill>
                  <a:srgbClr val="009541"/>
                </a:solidFill>
                <a:latin typeface="Twinkl" pitchFamily="50" charset="0"/>
              </a:rPr>
              <a:t>more</a:t>
            </a:r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’ and the other sentence with ‘There are </a:t>
            </a:r>
            <a:r>
              <a:rPr lang="en-GB" sz="1900" b="1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’.</a:t>
            </a: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12" name="Group 11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13" name="Rectangle 12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6513" y="1805855"/>
              <a:ext cx="381336" cy="132396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7823" y="1805855"/>
              <a:ext cx="381336" cy="132396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3431" y="1805855"/>
              <a:ext cx="381336" cy="132396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457" y="3316451"/>
              <a:ext cx="381336" cy="132396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9767" y="3316451"/>
              <a:ext cx="381336" cy="132396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375" y="3316451"/>
              <a:ext cx="381336" cy="1323964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4761781" y="1473201"/>
            <a:ext cx="3626569" cy="3489325"/>
            <a:chOff x="755650" y="1483745"/>
            <a:chExt cx="3626569" cy="3489325"/>
          </a:xfrm>
        </p:grpSpPr>
        <p:sp>
          <p:nvSpPr>
            <p:cNvPr id="42" name="Rectangle 41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14" y="1780601"/>
              <a:ext cx="1184875" cy="10919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4430" y="2723944"/>
              <a:ext cx="1184875" cy="1091993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13" y="3666653"/>
              <a:ext cx="1184875" cy="1091993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3047" y="1742854"/>
              <a:ext cx="1184875" cy="1091993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3047" y="3666652"/>
              <a:ext cx="1184875" cy="1091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479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86194"/>
            <a:ext cx="8220075" cy="933028"/>
          </a:xfrm>
        </p:spPr>
        <p:txBody>
          <a:bodyPr/>
          <a:lstStyle/>
          <a:p>
            <a:pPr algn="ctr"/>
            <a:r>
              <a:rPr lang="en-GB" sz="2000" dirty="0">
                <a:latin typeface="Twinkl" pitchFamily="50" charset="0"/>
              </a:rPr>
              <a:t>Can you say two sentences to compare the sets of toys using the words </a:t>
            </a:r>
            <a:r>
              <a:rPr lang="en-GB" sz="20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2000" dirty="0">
                <a:latin typeface="Twinkl" pitchFamily="50" charset="0"/>
              </a:rPr>
              <a:t> and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fewer</a:t>
            </a:r>
            <a:r>
              <a:rPr lang="en-GB" sz="2000" dirty="0">
                <a:latin typeface="Twinkl" pitchFamily="50" charset="0"/>
              </a:rPr>
              <a:t>? </a:t>
            </a:r>
            <a:br>
              <a:rPr lang="en-GB" sz="2000" dirty="0">
                <a:latin typeface="Twinkl" pitchFamily="50" charset="0"/>
              </a:rPr>
            </a:br>
            <a:endParaRPr lang="en-GB" sz="20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Tell a friend your sentences. </a:t>
            </a:r>
          </a:p>
          <a:p>
            <a:pPr marL="114300" algn="ctr"/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Try starting one sentence ‘There are </a:t>
            </a:r>
            <a:r>
              <a:rPr lang="en-GB" sz="1900" b="1" dirty="0">
                <a:solidFill>
                  <a:srgbClr val="009541"/>
                </a:solidFill>
                <a:latin typeface="Twinkl" pitchFamily="50" charset="0"/>
              </a:rPr>
              <a:t>more</a:t>
            </a:r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’ and the other sentence with ‘There are </a:t>
            </a:r>
            <a:r>
              <a:rPr lang="en-GB" sz="1900" b="1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’.</a:t>
            </a: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finish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750021" y="1458167"/>
            <a:ext cx="7622978" cy="3489326"/>
            <a:chOff x="750021" y="1458167"/>
            <a:chExt cx="7622978" cy="3489326"/>
          </a:xfrm>
        </p:grpSpPr>
        <p:grpSp>
          <p:nvGrpSpPr>
            <p:cNvPr id="75" name="bricks"/>
            <p:cNvGrpSpPr/>
            <p:nvPr/>
          </p:nvGrpSpPr>
          <p:grpSpPr>
            <a:xfrm>
              <a:off x="750021" y="1458167"/>
              <a:ext cx="3626569" cy="3489326"/>
              <a:chOff x="4761781" y="1483745"/>
              <a:chExt cx="3626569" cy="3489326"/>
            </a:xfrm>
            <a:solidFill>
              <a:srgbClr val="FFEAA5"/>
            </a:solidFill>
          </p:grpSpPr>
          <p:sp>
            <p:nvSpPr>
              <p:cNvPr id="76" name="Rectangle 75"/>
              <p:cNvSpPr/>
              <p:nvPr/>
            </p:nvSpPr>
            <p:spPr>
              <a:xfrm>
                <a:off x="4761781" y="1483745"/>
                <a:ext cx="3626569" cy="348932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77" name="Picture 7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7826" y="1770785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7971" y="1770785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79" name="Picture 7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78116" y="1770785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0" name="Picture 7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7826" y="2641736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1" name="Picture 8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7971" y="2641736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2" name="Picture 8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78116" y="2641736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3" name="Picture 8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7826" y="3512687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4" name="Picture 8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7971" y="3512687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78116" y="3512687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6" name="Picture 8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7826" y="4383638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7" name="Picture 8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7971" y="4383638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8" name="Picture 8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78116" y="4383638"/>
                <a:ext cx="854012" cy="312866"/>
              </a:xfrm>
              <a:prstGeom prst="rect">
                <a:avLst/>
              </a:prstGeom>
              <a:grpFill/>
            </p:spPr>
          </p:pic>
        </p:grpSp>
        <p:grpSp>
          <p:nvGrpSpPr>
            <p:cNvPr id="89" name="crayons"/>
            <p:cNvGrpSpPr/>
            <p:nvPr/>
          </p:nvGrpSpPr>
          <p:grpSpPr>
            <a:xfrm>
              <a:off x="4746430" y="1458167"/>
              <a:ext cx="3626569" cy="3489325"/>
              <a:chOff x="755650" y="1483745"/>
              <a:chExt cx="3626569" cy="3489325"/>
            </a:xfrm>
          </p:grpSpPr>
          <p:sp>
            <p:nvSpPr>
              <p:cNvPr id="90" name="Rectangle 89"/>
              <p:cNvSpPr/>
              <p:nvPr/>
            </p:nvSpPr>
            <p:spPr>
              <a:xfrm>
                <a:off x="755650" y="1483745"/>
                <a:ext cx="3626569" cy="3489325"/>
              </a:xfrm>
              <a:prstGeom prst="rect">
                <a:avLst/>
              </a:prstGeom>
              <a:solidFill>
                <a:srgbClr val="FFEA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91" name="Picture 9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2056577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2" name="Picture 9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2506393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3" name="Picture 9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2956209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4" name="Picture 9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3406025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5" name="Picture 94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3855843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6" name="Picture 9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2055497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7" name="Picture 9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2505313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8" name="Picture 9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2955129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9" name="Picture 98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3404945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100" name="Picture 9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3854763"/>
                <a:ext cx="1326209" cy="44873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86447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End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46" y="1682152"/>
            <a:ext cx="3153028" cy="4143255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4199644" y="1915064"/>
            <a:ext cx="4188706" cy="1777041"/>
          </a:xfrm>
          <a:prstGeom prst="wedgeRoundRectCallout">
            <a:avLst>
              <a:gd name="adj1" fmla="val -60442"/>
              <a:gd name="adj2" fmla="val -15355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3200" b="1" dirty="0">
                <a:solidFill>
                  <a:srgbClr val="BA529D"/>
                </a:solidFill>
                <a:latin typeface="Twinkl" pitchFamily="50" charset="0"/>
              </a:rPr>
              <a:t>Well done – super comparing!</a:t>
            </a:r>
            <a:endParaRPr lang="en-GB" sz="3200" b="1" dirty="0">
              <a:solidFill>
                <a:srgbClr val="BA529D"/>
              </a:solidFill>
            </a:endParaRPr>
          </a:p>
        </p:txBody>
      </p:sp>
      <p:sp>
        <p:nvSpPr>
          <p:cNvPr id="3" name="Oval 2">
            <a:hlinkClick r:id="rId3" action="ppaction://hlinksldjump"/>
          </p:cNvPr>
          <p:cNvSpPr/>
          <p:nvPr/>
        </p:nvSpPr>
        <p:spPr>
          <a:xfrm>
            <a:off x="7014174" y="4718649"/>
            <a:ext cx="1374176" cy="1374176"/>
          </a:xfrm>
          <a:prstGeom prst="ellipse">
            <a:avLst/>
          </a:prstGeom>
          <a:solidFill>
            <a:srgbClr val="BA5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Play again</a:t>
            </a:r>
          </a:p>
        </p:txBody>
      </p:sp>
    </p:spTree>
    <p:extLst>
      <p:ext uri="{BB962C8B-B14F-4D97-AF65-F5344CB8AC3E}">
        <p14:creationId xmlns:p14="http://schemas.microsoft.com/office/powerpoint/2010/main" val="13927888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254</TotalTime>
  <Words>361</Words>
  <Application>Microsoft Office PowerPoint</Application>
  <PresentationFormat>On-screen Show (4:3)</PresentationFormat>
  <Paragraphs>71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Arial</vt:lpstr>
      <vt:lpstr>Twinkl</vt:lpstr>
      <vt:lpstr>Office Theme</vt:lpstr>
      <vt:lpstr>PowerPoint Presentation</vt:lpstr>
      <vt:lpstr>Instructions</vt:lpstr>
      <vt:lpstr>Which set contains more toys?</vt:lpstr>
      <vt:lpstr>Which set contains more toys?</vt:lpstr>
      <vt:lpstr>Which set contains more toys?</vt:lpstr>
      <vt:lpstr>Which set contains more toys?</vt:lpstr>
      <vt:lpstr>Which set contains more toys?</vt:lpstr>
      <vt:lpstr>Which set contains fewer toys?</vt:lpstr>
      <vt:lpstr>Which set contains fewer toys?</vt:lpstr>
      <vt:lpstr>Which set contains fewer toys?</vt:lpstr>
      <vt:lpstr>Which set contains fewer toys?</vt:lpstr>
      <vt:lpstr>Which set contains fewer toys?</vt:lpstr>
      <vt:lpstr>Can you say two sentences to compare the sets of toys using the words more and fewer?  </vt:lpstr>
      <vt:lpstr>Can you say two sentences to compare the sets of toys using the words more and fewer?  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Caroline Lightfoot</cp:lastModifiedBy>
  <cp:revision>34</cp:revision>
  <dcterms:created xsi:type="dcterms:W3CDTF">2019-02-18T12:49:32Z</dcterms:created>
  <dcterms:modified xsi:type="dcterms:W3CDTF">2020-05-06T11:23:08Z</dcterms:modified>
</cp:coreProperties>
</file>