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365" r:id="rId6"/>
    <p:sldId id="379" r:id="rId7"/>
    <p:sldId id="355" r:id="rId8"/>
    <p:sldId id="389" r:id="rId9"/>
    <p:sldId id="390" r:id="rId10"/>
    <p:sldId id="391" r:id="rId11"/>
    <p:sldId id="392" r:id="rId12"/>
    <p:sldId id="415" r:id="rId13"/>
    <p:sldId id="416" r:id="rId14"/>
    <p:sldId id="417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B788C6-D61C-4BB2-B518-3D3120B14201}" v="9" dt="2019-12-18T15:22:34.428"/>
    <p1510:client id="{9B5F12F6-8619-4836-8C48-CA048D0A086A}" v="12" dt="2019-12-18T16:05:48.9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1 – Spring Block 1 – Addition and Subtraction</a:t>
            </a: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48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5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3: Add by Making 10</a:t>
            </a: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numbers that bond to make 10.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65CF4D1-2F53-431F-9505-891A64AEA8C2}"/>
              </a:ext>
            </a:extLst>
          </p:cNvPr>
          <p:cNvSpPr/>
          <p:nvPr/>
        </p:nvSpPr>
        <p:spPr>
          <a:xfrm>
            <a:off x="1941342" y="1871003"/>
            <a:ext cx="5050301" cy="3530991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EFC847-15D3-4284-945C-67B13CF9ABD6}"/>
              </a:ext>
            </a:extLst>
          </p:cNvPr>
          <p:cNvSpPr txBox="1"/>
          <p:nvPr/>
        </p:nvSpPr>
        <p:spPr>
          <a:xfrm>
            <a:off x="5273937" y="2905780"/>
            <a:ext cx="345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C86C8B6-EFEA-401D-A8AA-DEEA97541E3B}"/>
              </a:ext>
            </a:extLst>
          </p:cNvPr>
          <p:cNvSpPr txBox="1"/>
          <p:nvPr/>
        </p:nvSpPr>
        <p:spPr>
          <a:xfrm>
            <a:off x="3333060" y="4527614"/>
            <a:ext cx="345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7B4640-14A0-4F4D-B8A4-3B0C80BF60D8}"/>
              </a:ext>
            </a:extLst>
          </p:cNvPr>
          <p:cNvSpPr txBox="1"/>
          <p:nvPr/>
        </p:nvSpPr>
        <p:spPr>
          <a:xfrm>
            <a:off x="5830077" y="4266004"/>
            <a:ext cx="345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476EAC-AA7F-42EE-A86F-8BC97776D597}"/>
              </a:ext>
            </a:extLst>
          </p:cNvPr>
          <p:cNvSpPr txBox="1"/>
          <p:nvPr/>
        </p:nvSpPr>
        <p:spPr>
          <a:xfrm>
            <a:off x="4399179" y="2274393"/>
            <a:ext cx="345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48EF564-56D2-496C-814B-87EDFB7C0B30}"/>
              </a:ext>
            </a:extLst>
          </p:cNvPr>
          <p:cNvSpPr txBox="1"/>
          <p:nvPr/>
        </p:nvSpPr>
        <p:spPr>
          <a:xfrm>
            <a:off x="4682578" y="4457276"/>
            <a:ext cx="345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DBF1B96-9FCA-42E8-A0C7-DBE7394D3857}"/>
              </a:ext>
            </a:extLst>
          </p:cNvPr>
          <p:cNvSpPr txBox="1"/>
          <p:nvPr/>
        </p:nvSpPr>
        <p:spPr>
          <a:xfrm>
            <a:off x="2332894" y="3167390"/>
            <a:ext cx="345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0B2B8FD-6A71-41BB-9D7A-3DB89D851BD0}"/>
              </a:ext>
            </a:extLst>
          </p:cNvPr>
          <p:cNvSpPr txBox="1"/>
          <p:nvPr/>
        </p:nvSpPr>
        <p:spPr>
          <a:xfrm>
            <a:off x="4120851" y="3690610"/>
            <a:ext cx="345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9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33E01A-9042-448E-91BC-85C4E28E230E}"/>
              </a:ext>
            </a:extLst>
          </p:cNvPr>
          <p:cNvSpPr txBox="1"/>
          <p:nvPr/>
        </p:nvSpPr>
        <p:spPr>
          <a:xfrm>
            <a:off x="5982778" y="2146766"/>
            <a:ext cx="345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7024CFF-EA5A-4E71-B4FA-C7B584DEA2E5}"/>
              </a:ext>
            </a:extLst>
          </p:cNvPr>
          <p:cNvSpPr txBox="1"/>
          <p:nvPr/>
        </p:nvSpPr>
        <p:spPr>
          <a:xfrm>
            <a:off x="2353177" y="2274393"/>
            <a:ext cx="673558" cy="489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B85C8C3-14F4-4C37-BA9F-D58C72F9AC7A}"/>
              </a:ext>
            </a:extLst>
          </p:cNvPr>
          <p:cNvSpPr txBox="1"/>
          <p:nvPr/>
        </p:nvSpPr>
        <p:spPr>
          <a:xfrm>
            <a:off x="6259821" y="3429000"/>
            <a:ext cx="345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636968B-0D17-4D53-969E-EF6D49FA7BEB}"/>
              </a:ext>
            </a:extLst>
          </p:cNvPr>
          <p:cNvSpPr txBox="1"/>
          <p:nvPr/>
        </p:nvSpPr>
        <p:spPr>
          <a:xfrm>
            <a:off x="2394534" y="4125860"/>
            <a:ext cx="345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ACA587F-4270-4FEE-9600-B7F2DD732BC2}"/>
              </a:ext>
            </a:extLst>
          </p:cNvPr>
          <p:cNvSpPr txBox="1"/>
          <p:nvPr/>
        </p:nvSpPr>
        <p:spPr>
          <a:xfrm>
            <a:off x="3382134" y="2777789"/>
            <a:ext cx="345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numbers that bond to make 10.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65CF4D1-2F53-431F-9505-891A64AEA8C2}"/>
              </a:ext>
            </a:extLst>
          </p:cNvPr>
          <p:cNvSpPr/>
          <p:nvPr/>
        </p:nvSpPr>
        <p:spPr>
          <a:xfrm>
            <a:off x="1941342" y="1871003"/>
            <a:ext cx="5050301" cy="3530991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EFC847-15D3-4284-945C-67B13CF9ABD6}"/>
              </a:ext>
            </a:extLst>
          </p:cNvPr>
          <p:cNvSpPr txBox="1"/>
          <p:nvPr/>
        </p:nvSpPr>
        <p:spPr>
          <a:xfrm>
            <a:off x="5211536" y="3625535"/>
            <a:ext cx="345641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C86C8B6-EFEA-401D-A8AA-DEEA97541E3B}"/>
              </a:ext>
            </a:extLst>
          </p:cNvPr>
          <p:cNvSpPr txBox="1"/>
          <p:nvPr/>
        </p:nvSpPr>
        <p:spPr>
          <a:xfrm>
            <a:off x="3199857" y="3625535"/>
            <a:ext cx="345641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7B4640-14A0-4F4D-B8A4-3B0C80BF60D8}"/>
              </a:ext>
            </a:extLst>
          </p:cNvPr>
          <p:cNvSpPr txBox="1"/>
          <p:nvPr/>
        </p:nvSpPr>
        <p:spPr>
          <a:xfrm>
            <a:off x="3199857" y="4740749"/>
            <a:ext cx="345641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476EAC-AA7F-42EE-A86F-8BC97776D597}"/>
              </a:ext>
            </a:extLst>
          </p:cNvPr>
          <p:cNvSpPr txBox="1"/>
          <p:nvPr/>
        </p:nvSpPr>
        <p:spPr>
          <a:xfrm>
            <a:off x="5211536" y="4740749"/>
            <a:ext cx="345641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48EF564-56D2-496C-814B-87EDFB7C0B30}"/>
              </a:ext>
            </a:extLst>
          </p:cNvPr>
          <p:cNvSpPr txBox="1"/>
          <p:nvPr/>
        </p:nvSpPr>
        <p:spPr>
          <a:xfrm>
            <a:off x="3199857" y="4183143"/>
            <a:ext cx="345641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DBF1B96-9FCA-42E8-A0C7-DBE7394D3857}"/>
              </a:ext>
            </a:extLst>
          </p:cNvPr>
          <p:cNvSpPr txBox="1"/>
          <p:nvPr/>
        </p:nvSpPr>
        <p:spPr>
          <a:xfrm>
            <a:off x="5211536" y="4183143"/>
            <a:ext cx="345641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0B2B8FD-6A71-41BB-9D7A-3DB89D851BD0}"/>
              </a:ext>
            </a:extLst>
          </p:cNvPr>
          <p:cNvSpPr txBox="1"/>
          <p:nvPr/>
        </p:nvSpPr>
        <p:spPr>
          <a:xfrm>
            <a:off x="5211536" y="2510319"/>
            <a:ext cx="345641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33E01A-9042-448E-91BC-85C4E28E230E}"/>
              </a:ext>
            </a:extLst>
          </p:cNvPr>
          <p:cNvSpPr txBox="1"/>
          <p:nvPr/>
        </p:nvSpPr>
        <p:spPr>
          <a:xfrm>
            <a:off x="3199857" y="2510319"/>
            <a:ext cx="345641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7024CFF-EA5A-4E71-B4FA-C7B584DEA2E5}"/>
              </a:ext>
            </a:extLst>
          </p:cNvPr>
          <p:cNvSpPr txBox="1"/>
          <p:nvPr/>
        </p:nvSpPr>
        <p:spPr>
          <a:xfrm>
            <a:off x="5047577" y="1969518"/>
            <a:ext cx="67355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B85C8C3-14F4-4C37-BA9F-D58C72F9AC7A}"/>
              </a:ext>
            </a:extLst>
          </p:cNvPr>
          <p:cNvSpPr txBox="1"/>
          <p:nvPr/>
        </p:nvSpPr>
        <p:spPr>
          <a:xfrm>
            <a:off x="3199857" y="1952711"/>
            <a:ext cx="345641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636968B-0D17-4D53-969E-EF6D49FA7BEB}"/>
              </a:ext>
            </a:extLst>
          </p:cNvPr>
          <p:cNvSpPr txBox="1"/>
          <p:nvPr/>
        </p:nvSpPr>
        <p:spPr>
          <a:xfrm>
            <a:off x="5211536" y="3067927"/>
            <a:ext cx="345641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ACA587F-4270-4FEE-9600-B7F2DD732BC2}"/>
              </a:ext>
            </a:extLst>
          </p:cNvPr>
          <p:cNvSpPr txBox="1"/>
          <p:nvPr/>
        </p:nvSpPr>
        <p:spPr>
          <a:xfrm>
            <a:off x="3199857" y="3067927"/>
            <a:ext cx="345641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EE12D8D-8C97-4B7D-8557-B601EFB411F9}"/>
              </a:ext>
            </a:extLst>
          </p:cNvPr>
          <p:cNvCxnSpPr/>
          <p:nvPr/>
        </p:nvCxnSpPr>
        <p:spPr>
          <a:xfrm>
            <a:off x="3784209" y="2208628"/>
            <a:ext cx="1263368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3E0E36EA-1DD3-48A3-9250-6043ADFD97FD}"/>
              </a:ext>
            </a:extLst>
          </p:cNvPr>
          <p:cNvCxnSpPr/>
          <p:nvPr/>
        </p:nvCxnSpPr>
        <p:spPr>
          <a:xfrm>
            <a:off x="3784209" y="2770867"/>
            <a:ext cx="1263368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1A98FE54-29F9-469B-8810-C073E384DA14}"/>
              </a:ext>
            </a:extLst>
          </p:cNvPr>
          <p:cNvCxnSpPr/>
          <p:nvPr/>
        </p:nvCxnSpPr>
        <p:spPr>
          <a:xfrm>
            <a:off x="3784209" y="3333106"/>
            <a:ext cx="1263368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D91F403B-FAD0-44C5-99DE-995BA6501159}"/>
              </a:ext>
            </a:extLst>
          </p:cNvPr>
          <p:cNvCxnSpPr/>
          <p:nvPr/>
        </p:nvCxnSpPr>
        <p:spPr>
          <a:xfrm>
            <a:off x="3784209" y="3895345"/>
            <a:ext cx="1263368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B42B870E-C416-492C-B5B9-D20DF8E8ECB4}"/>
              </a:ext>
            </a:extLst>
          </p:cNvPr>
          <p:cNvCxnSpPr/>
          <p:nvPr/>
        </p:nvCxnSpPr>
        <p:spPr>
          <a:xfrm>
            <a:off x="3784209" y="4457584"/>
            <a:ext cx="1263368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9DD8F6AC-B216-4EB8-BEF9-8A02C954AAE7}"/>
              </a:ext>
            </a:extLst>
          </p:cNvPr>
          <p:cNvCxnSpPr/>
          <p:nvPr/>
        </p:nvCxnSpPr>
        <p:spPr>
          <a:xfrm>
            <a:off x="3784209" y="5019822"/>
            <a:ext cx="1263368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9096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Choose a digit card to complete the number sentence below.</a:t>
            </a:r>
            <a:endParaRPr lang="en-GB" sz="2000" b="1" dirty="0"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48AAACD-0024-4542-9535-E9C76A9A2965}"/>
              </a:ext>
            </a:extLst>
          </p:cNvPr>
          <p:cNvGrpSpPr/>
          <p:nvPr/>
        </p:nvGrpSpPr>
        <p:grpSpPr>
          <a:xfrm>
            <a:off x="2590801" y="1530417"/>
            <a:ext cx="3962399" cy="1269600"/>
            <a:chOff x="2590801" y="1530417"/>
            <a:chExt cx="3962399" cy="1269600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D4B04396-3980-4E75-8308-5CA0F0D9D47E}"/>
                </a:ext>
              </a:extLst>
            </p:cNvPr>
            <p:cNvSpPr/>
            <p:nvPr/>
          </p:nvSpPr>
          <p:spPr>
            <a:xfrm>
              <a:off x="2590801" y="1530417"/>
              <a:ext cx="864635" cy="126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5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7B7B4924-48D0-48D5-895F-54AA063C3958}"/>
                </a:ext>
              </a:extLst>
            </p:cNvPr>
            <p:cNvSpPr/>
            <p:nvPr/>
          </p:nvSpPr>
          <p:spPr>
            <a:xfrm>
              <a:off x="3623389" y="1540017"/>
              <a:ext cx="864635" cy="126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E62BF57F-9EF2-4A3B-8FD6-34085C1CA559}"/>
                </a:ext>
              </a:extLst>
            </p:cNvPr>
            <p:cNvSpPr/>
            <p:nvPr/>
          </p:nvSpPr>
          <p:spPr>
            <a:xfrm>
              <a:off x="4655976" y="1539507"/>
              <a:ext cx="864635" cy="126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7</a:t>
              </a: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CCA45235-CA61-4BDA-B2F4-FEF99BE0EDC9}"/>
                </a:ext>
              </a:extLst>
            </p:cNvPr>
            <p:cNvSpPr/>
            <p:nvPr/>
          </p:nvSpPr>
          <p:spPr>
            <a:xfrm>
              <a:off x="5688565" y="1537602"/>
              <a:ext cx="864635" cy="126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</a:t>
              </a:r>
            </a:p>
          </p:txBody>
        </p:sp>
      </p:grp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7F3D9E5F-806C-42F3-9AC0-D7D78DCF68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9961044"/>
              </p:ext>
            </p:extLst>
          </p:nvPr>
        </p:nvGraphicFramePr>
        <p:xfrm>
          <a:off x="2052000" y="3553279"/>
          <a:ext cx="5040000" cy="169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336377347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10194910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790524765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2211493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94086111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2706868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81509263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30870822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endParaRPr lang="en-GB" sz="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70536405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051564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Choose a digit card to complete the number sentence below.</a:t>
            </a:r>
            <a:endParaRPr lang="en-GB" sz="2000" b="1" dirty="0"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48AAACD-0024-4542-9535-E9C76A9A2965}"/>
              </a:ext>
            </a:extLst>
          </p:cNvPr>
          <p:cNvGrpSpPr/>
          <p:nvPr/>
        </p:nvGrpSpPr>
        <p:grpSpPr>
          <a:xfrm>
            <a:off x="2590801" y="1530417"/>
            <a:ext cx="3962399" cy="1269600"/>
            <a:chOff x="2590801" y="1530417"/>
            <a:chExt cx="3962399" cy="1269600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D4B04396-3980-4E75-8308-5CA0F0D9D47E}"/>
                </a:ext>
              </a:extLst>
            </p:cNvPr>
            <p:cNvSpPr/>
            <p:nvPr/>
          </p:nvSpPr>
          <p:spPr>
            <a:xfrm>
              <a:off x="2590801" y="1530417"/>
              <a:ext cx="864635" cy="126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5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7B7B4924-48D0-48D5-895F-54AA063C3958}"/>
                </a:ext>
              </a:extLst>
            </p:cNvPr>
            <p:cNvSpPr/>
            <p:nvPr/>
          </p:nvSpPr>
          <p:spPr>
            <a:xfrm>
              <a:off x="3623389" y="1540017"/>
              <a:ext cx="864635" cy="126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E62BF57F-9EF2-4A3B-8FD6-34085C1CA559}"/>
                </a:ext>
              </a:extLst>
            </p:cNvPr>
            <p:cNvSpPr/>
            <p:nvPr/>
          </p:nvSpPr>
          <p:spPr>
            <a:xfrm>
              <a:off x="4655976" y="1539507"/>
              <a:ext cx="864635" cy="126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7</a:t>
              </a: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CCA45235-CA61-4BDA-B2F4-FEF99BE0EDC9}"/>
                </a:ext>
              </a:extLst>
            </p:cNvPr>
            <p:cNvSpPr/>
            <p:nvPr/>
          </p:nvSpPr>
          <p:spPr>
            <a:xfrm>
              <a:off x="5688565" y="1537602"/>
              <a:ext cx="864635" cy="126000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2</a:t>
              </a:r>
            </a:p>
          </p:txBody>
        </p:sp>
      </p:grp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7F3D9E5F-806C-42F3-9AC0-D7D78DCF68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6932202"/>
              </p:ext>
            </p:extLst>
          </p:nvPr>
        </p:nvGraphicFramePr>
        <p:xfrm>
          <a:off x="2052000" y="3553279"/>
          <a:ext cx="5040000" cy="169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336377347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10194910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790524765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2211493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94086111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2706868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81509263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30870822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/>
                      <a:endParaRPr lang="en-GB" sz="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70536405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051564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20766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Craig is using the part-whole model to calculate 6 + 8 by making 10. 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Explain why.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BE58138-9495-4832-BB29-FE2225D85CF5}"/>
              </a:ext>
            </a:extLst>
          </p:cNvPr>
          <p:cNvGrpSpPr/>
          <p:nvPr/>
        </p:nvGrpSpPr>
        <p:grpSpPr>
          <a:xfrm>
            <a:off x="2190424" y="1390524"/>
            <a:ext cx="4763152" cy="3338371"/>
            <a:chOff x="2432406" y="1338361"/>
            <a:chExt cx="4763152" cy="3338371"/>
          </a:xfrm>
          <a:solidFill>
            <a:schemeClr val="bg1"/>
          </a:solidFill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A707C767-B1EA-470B-AD33-287D74D8982F}"/>
                </a:ext>
              </a:extLst>
            </p:cNvPr>
            <p:cNvSpPr/>
            <p:nvPr/>
          </p:nvSpPr>
          <p:spPr>
            <a:xfrm>
              <a:off x="4273982" y="1338361"/>
              <a:ext cx="1080000" cy="1080000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36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15</a:t>
              </a: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F1DE5DA2-F092-429D-9D0F-92980F9E6DCB}"/>
                </a:ext>
              </a:extLst>
            </p:cNvPr>
            <p:cNvSpPr/>
            <p:nvPr/>
          </p:nvSpPr>
          <p:spPr>
            <a:xfrm>
              <a:off x="2432406" y="3596732"/>
              <a:ext cx="1080000" cy="1080000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3600" b="1">
                  <a:solidFill>
                    <a:schemeClr val="tx1"/>
                  </a:solidFill>
                  <a:latin typeface="Century Gothic" panose="020B0502020202020204" pitchFamily="34" charset="0"/>
                </a:rPr>
                <a:t>6</a:t>
              </a:r>
              <a:endParaRPr lang="en-GB" sz="36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4AD1F291-CA82-48E9-81B1-7E6CA6AD71B3}"/>
                </a:ext>
              </a:extLst>
            </p:cNvPr>
            <p:cNvSpPr/>
            <p:nvPr/>
          </p:nvSpPr>
          <p:spPr>
            <a:xfrm>
              <a:off x="6115558" y="3596732"/>
              <a:ext cx="1080000" cy="1080000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36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5</a:t>
              </a:r>
            </a:p>
          </p:txBody>
        </p: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EA42E52E-11B8-4C7F-82A7-D3F412374F77}"/>
                </a:ext>
              </a:extLst>
            </p:cNvPr>
            <p:cNvCxnSpPr>
              <a:cxnSpLocks/>
              <a:stCxn id="13" idx="5"/>
              <a:endCxn id="22" idx="0"/>
            </p:cNvCxnSpPr>
            <p:nvPr/>
          </p:nvCxnSpPr>
          <p:spPr>
            <a:xfrm>
              <a:off x="5195820" y="2260199"/>
              <a:ext cx="1459738" cy="1336533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76B28126-C533-455A-8E6D-D92EC34690EE}"/>
                </a:ext>
              </a:extLst>
            </p:cNvPr>
            <p:cNvCxnSpPr>
              <a:cxnSpLocks/>
              <a:stCxn id="13" idx="3"/>
              <a:endCxn id="21" idx="0"/>
            </p:cNvCxnSpPr>
            <p:nvPr/>
          </p:nvCxnSpPr>
          <p:spPr>
            <a:xfrm flipH="1">
              <a:off x="2972406" y="2260199"/>
              <a:ext cx="1459738" cy="1336533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3FA25377-A8E6-438C-93F6-41C55DC27515}"/>
                </a:ext>
              </a:extLst>
            </p:cNvPr>
            <p:cNvCxnSpPr>
              <a:cxnSpLocks/>
              <a:stCxn id="13" idx="4"/>
              <a:endCxn id="26" idx="0"/>
            </p:cNvCxnSpPr>
            <p:nvPr/>
          </p:nvCxnSpPr>
          <p:spPr>
            <a:xfrm>
              <a:off x="4813982" y="2418361"/>
              <a:ext cx="0" cy="1178371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7319262C-DEB7-4A57-9801-B412B116A60A}"/>
                </a:ext>
              </a:extLst>
            </p:cNvPr>
            <p:cNvSpPr/>
            <p:nvPr/>
          </p:nvSpPr>
          <p:spPr>
            <a:xfrm>
              <a:off x="4273982" y="3596732"/>
              <a:ext cx="1080000" cy="1080000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36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52307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Craig is using the part-whole model to calculate 6 + 8 by making 10. 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Explain why.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No, Craig is incorrect because…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AB02114-5BEF-4CB9-92FD-2FFB22A83355}"/>
              </a:ext>
            </a:extLst>
          </p:cNvPr>
          <p:cNvGrpSpPr/>
          <p:nvPr/>
        </p:nvGrpSpPr>
        <p:grpSpPr>
          <a:xfrm>
            <a:off x="2190424" y="1390524"/>
            <a:ext cx="4763152" cy="3338371"/>
            <a:chOff x="2432406" y="1338361"/>
            <a:chExt cx="4763152" cy="3338371"/>
          </a:xfrm>
          <a:solidFill>
            <a:schemeClr val="bg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843CCCC-F13C-4D4E-9E3A-3A066A6C4117}"/>
                </a:ext>
              </a:extLst>
            </p:cNvPr>
            <p:cNvSpPr/>
            <p:nvPr/>
          </p:nvSpPr>
          <p:spPr>
            <a:xfrm>
              <a:off x="4273982" y="1338361"/>
              <a:ext cx="1080000" cy="1080000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36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15</a:t>
              </a: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BEDA63AD-35F7-49D6-8079-99A4703DB310}"/>
                </a:ext>
              </a:extLst>
            </p:cNvPr>
            <p:cNvSpPr/>
            <p:nvPr/>
          </p:nvSpPr>
          <p:spPr>
            <a:xfrm>
              <a:off x="2432406" y="3596732"/>
              <a:ext cx="1080000" cy="1080000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36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6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9A4637C-E4DF-464F-8572-1E6FB1326B0B}"/>
                </a:ext>
              </a:extLst>
            </p:cNvPr>
            <p:cNvSpPr/>
            <p:nvPr/>
          </p:nvSpPr>
          <p:spPr>
            <a:xfrm>
              <a:off x="6115558" y="3596732"/>
              <a:ext cx="1080000" cy="1080000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36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5</a:t>
              </a: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C8CC86FF-FCDE-4521-86DF-07C879E4350A}"/>
                </a:ext>
              </a:extLst>
            </p:cNvPr>
            <p:cNvCxnSpPr>
              <a:cxnSpLocks/>
              <a:stCxn id="15" idx="5"/>
              <a:endCxn id="17" idx="0"/>
            </p:cNvCxnSpPr>
            <p:nvPr/>
          </p:nvCxnSpPr>
          <p:spPr>
            <a:xfrm>
              <a:off x="5195820" y="2260199"/>
              <a:ext cx="1459738" cy="1336533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DC60CBD9-9833-4EE5-B510-DB1F830F4F36}"/>
                </a:ext>
              </a:extLst>
            </p:cNvPr>
            <p:cNvCxnSpPr>
              <a:cxnSpLocks/>
              <a:stCxn id="15" idx="3"/>
              <a:endCxn id="16" idx="0"/>
            </p:cNvCxnSpPr>
            <p:nvPr/>
          </p:nvCxnSpPr>
          <p:spPr>
            <a:xfrm flipH="1">
              <a:off x="2972406" y="2260199"/>
              <a:ext cx="1459738" cy="1336533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5CDCFC26-DF7E-4CE6-AB05-54429CCF5153}"/>
                </a:ext>
              </a:extLst>
            </p:cNvPr>
            <p:cNvCxnSpPr>
              <a:cxnSpLocks/>
              <a:stCxn id="15" idx="4"/>
              <a:endCxn id="29" idx="0"/>
            </p:cNvCxnSpPr>
            <p:nvPr/>
          </p:nvCxnSpPr>
          <p:spPr>
            <a:xfrm>
              <a:off x="4813982" y="2418361"/>
              <a:ext cx="0" cy="1178371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30A089AF-9E4D-4D35-8D9E-546316FB7243}"/>
                </a:ext>
              </a:extLst>
            </p:cNvPr>
            <p:cNvSpPr/>
            <p:nvPr/>
          </p:nvSpPr>
          <p:spPr>
            <a:xfrm>
              <a:off x="4273982" y="3596732"/>
              <a:ext cx="1080000" cy="1080000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36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347751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Craig is using the part-whole model to calculate 6 + 8 by making 10. 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Explain why.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No, Craig is incorrect because he has not partitioned 8 correctly to make 10. The correct number sentence is: 6 + 4 + 4 = 14.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D774D3E-B57D-4CD1-A84F-95FA1C84C65B}"/>
              </a:ext>
            </a:extLst>
          </p:cNvPr>
          <p:cNvGrpSpPr/>
          <p:nvPr/>
        </p:nvGrpSpPr>
        <p:grpSpPr>
          <a:xfrm>
            <a:off x="2190424" y="1390524"/>
            <a:ext cx="4763152" cy="3338371"/>
            <a:chOff x="2432406" y="1338361"/>
            <a:chExt cx="4763152" cy="3338371"/>
          </a:xfrm>
          <a:solidFill>
            <a:schemeClr val="bg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6D3AD0E-FBD0-4E18-B08C-9E26D7EB86D0}"/>
                </a:ext>
              </a:extLst>
            </p:cNvPr>
            <p:cNvSpPr/>
            <p:nvPr/>
          </p:nvSpPr>
          <p:spPr>
            <a:xfrm>
              <a:off x="4273982" y="1338361"/>
              <a:ext cx="1080000" cy="1080000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36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15</a:t>
              </a: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090A7891-6B23-4001-ACB1-B4B389C71222}"/>
                </a:ext>
              </a:extLst>
            </p:cNvPr>
            <p:cNvSpPr/>
            <p:nvPr/>
          </p:nvSpPr>
          <p:spPr>
            <a:xfrm>
              <a:off x="2432406" y="3596732"/>
              <a:ext cx="1080000" cy="1080000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36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6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53072EEC-2AA3-43BF-A760-6C92E94D524E}"/>
                </a:ext>
              </a:extLst>
            </p:cNvPr>
            <p:cNvSpPr/>
            <p:nvPr/>
          </p:nvSpPr>
          <p:spPr>
            <a:xfrm>
              <a:off x="6115558" y="3596732"/>
              <a:ext cx="1080000" cy="1080000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36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5</a:t>
              </a: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592DFAA-47FA-49A6-B15C-A25F4DC4732D}"/>
                </a:ext>
              </a:extLst>
            </p:cNvPr>
            <p:cNvCxnSpPr>
              <a:cxnSpLocks/>
              <a:stCxn id="15" idx="5"/>
              <a:endCxn id="17" idx="0"/>
            </p:cNvCxnSpPr>
            <p:nvPr/>
          </p:nvCxnSpPr>
          <p:spPr>
            <a:xfrm>
              <a:off x="5195820" y="2260199"/>
              <a:ext cx="1459738" cy="1336533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37D40EFF-77B5-4D7C-B11D-343BB71D1D51}"/>
                </a:ext>
              </a:extLst>
            </p:cNvPr>
            <p:cNvCxnSpPr>
              <a:cxnSpLocks/>
              <a:stCxn id="15" idx="3"/>
              <a:endCxn id="16" idx="0"/>
            </p:cNvCxnSpPr>
            <p:nvPr/>
          </p:nvCxnSpPr>
          <p:spPr>
            <a:xfrm flipH="1">
              <a:off x="2972406" y="2260199"/>
              <a:ext cx="1459738" cy="1336533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570AE99F-E987-4783-9943-BC39B089BA8E}"/>
                </a:ext>
              </a:extLst>
            </p:cNvPr>
            <p:cNvCxnSpPr>
              <a:cxnSpLocks/>
              <a:stCxn id="15" idx="4"/>
              <a:endCxn id="29" idx="0"/>
            </p:cNvCxnSpPr>
            <p:nvPr/>
          </p:nvCxnSpPr>
          <p:spPr>
            <a:xfrm>
              <a:off x="4813982" y="2418361"/>
              <a:ext cx="0" cy="1178371"/>
            </a:xfrm>
            <a:prstGeom prst="lin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EFFFD608-C9B8-4223-90FF-16638B0334F9}"/>
                </a:ext>
              </a:extLst>
            </p:cNvPr>
            <p:cNvSpPr/>
            <p:nvPr/>
          </p:nvSpPr>
          <p:spPr>
            <a:xfrm>
              <a:off x="4273982" y="3596732"/>
              <a:ext cx="1080000" cy="1080000"/>
            </a:xfrm>
            <a:prstGeom prst="ellips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36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034669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9146D8ED-EC1A-4EC0-B9CB-C5DCDC5E16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0D6A32FD-E672-4F46-A61C-9B6779ACF70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Rachael is solving 9 + 9.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and correct her errors. Explain your reasoning.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64" name="Speech Bubble: Rectangle with Corners Rounded 63">
            <a:extLst>
              <a:ext uri="{FF2B5EF4-FFF2-40B4-BE49-F238E27FC236}">
                <a16:creationId xmlns:a16="http://schemas.microsoft.com/office/drawing/2014/main" id="{A2DF9874-F300-4CD2-9A34-0DA94F01E103}"/>
              </a:ext>
            </a:extLst>
          </p:cNvPr>
          <p:cNvSpPr/>
          <p:nvPr/>
        </p:nvSpPr>
        <p:spPr>
          <a:xfrm>
            <a:off x="3404782" y="1575076"/>
            <a:ext cx="4078058" cy="1125694"/>
          </a:xfrm>
          <a:prstGeom prst="wedgeRoundRectCallout">
            <a:avLst>
              <a:gd name="adj1" fmla="val -56929"/>
              <a:gd name="adj2" fmla="val 2753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need to add 1 to make 10 and then I add 9.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 9 + 9 = 19. </a:t>
            </a:r>
          </a:p>
        </p:txBody>
      </p:sp>
      <p:graphicFrame>
        <p:nvGraphicFramePr>
          <p:cNvPr id="65" name="Table 5">
            <a:extLst>
              <a:ext uri="{FF2B5EF4-FFF2-40B4-BE49-F238E27FC236}">
                <a16:creationId xmlns:a16="http://schemas.microsoft.com/office/drawing/2014/main" id="{53AFFDE9-3ADE-448A-B401-F64BD5E5A4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3458749"/>
              </p:ext>
            </p:extLst>
          </p:nvPr>
        </p:nvGraphicFramePr>
        <p:xfrm>
          <a:off x="3598114" y="3649072"/>
          <a:ext cx="252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00">
                  <a:extLst>
                    <a:ext uri="{9D8B030D-6E8A-4147-A177-3AD203B41FA5}">
                      <a16:colId xmlns:a16="http://schemas.microsoft.com/office/drawing/2014/main" val="748316603"/>
                    </a:ext>
                  </a:extLst>
                </a:gridCol>
              </a:tblGrid>
              <a:tr h="200112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97011522"/>
                  </a:ext>
                </a:extLst>
              </a:tr>
            </a:tbl>
          </a:graphicData>
        </a:graphic>
      </p:graphicFrame>
      <p:graphicFrame>
        <p:nvGraphicFramePr>
          <p:cNvPr id="66" name="Table 5">
            <a:extLst>
              <a:ext uri="{FF2B5EF4-FFF2-40B4-BE49-F238E27FC236}">
                <a16:creationId xmlns:a16="http://schemas.microsoft.com/office/drawing/2014/main" id="{8728943E-76D7-4D31-AD0A-2BCBD7B933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4353924"/>
              </p:ext>
            </p:extLst>
          </p:nvPr>
        </p:nvGraphicFramePr>
        <p:xfrm>
          <a:off x="5149278" y="3649072"/>
          <a:ext cx="252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00">
                  <a:extLst>
                    <a:ext uri="{9D8B030D-6E8A-4147-A177-3AD203B41FA5}">
                      <a16:colId xmlns:a16="http://schemas.microsoft.com/office/drawing/2014/main" val="748316603"/>
                    </a:ext>
                  </a:extLst>
                </a:gridCol>
              </a:tblGrid>
              <a:tr h="200112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970115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30014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9146D8ED-EC1A-4EC0-B9CB-C5DCDC5E16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0D6A32FD-E672-4F46-A61C-9B6779ACF70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Rachael is solving 9 + 9.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and correct her errors. Explain your reasoning.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Rachael has partitioned 9 incorrectly…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64" name="Speech Bubble: Rectangle with Corners Rounded 63">
            <a:extLst>
              <a:ext uri="{FF2B5EF4-FFF2-40B4-BE49-F238E27FC236}">
                <a16:creationId xmlns:a16="http://schemas.microsoft.com/office/drawing/2014/main" id="{A2DF9874-F300-4CD2-9A34-0DA94F01E103}"/>
              </a:ext>
            </a:extLst>
          </p:cNvPr>
          <p:cNvSpPr/>
          <p:nvPr/>
        </p:nvSpPr>
        <p:spPr>
          <a:xfrm>
            <a:off x="3404782" y="1575076"/>
            <a:ext cx="4078058" cy="1125694"/>
          </a:xfrm>
          <a:prstGeom prst="wedgeRoundRectCallout">
            <a:avLst>
              <a:gd name="adj1" fmla="val -56929"/>
              <a:gd name="adj2" fmla="val 2753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need to add 1 to make 10 and then I add 9.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 9 + 9 = 19. </a:t>
            </a:r>
          </a:p>
        </p:txBody>
      </p:sp>
      <p:graphicFrame>
        <p:nvGraphicFramePr>
          <p:cNvPr id="65" name="Table 5">
            <a:extLst>
              <a:ext uri="{FF2B5EF4-FFF2-40B4-BE49-F238E27FC236}">
                <a16:creationId xmlns:a16="http://schemas.microsoft.com/office/drawing/2014/main" id="{53AFFDE9-3ADE-448A-B401-F64BD5E5A4F4}"/>
              </a:ext>
            </a:extLst>
          </p:cNvPr>
          <p:cNvGraphicFramePr>
            <a:graphicFrameLocks noGrp="1"/>
          </p:cNvGraphicFramePr>
          <p:nvPr/>
        </p:nvGraphicFramePr>
        <p:xfrm>
          <a:off x="3598114" y="3649072"/>
          <a:ext cx="252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00">
                  <a:extLst>
                    <a:ext uri="{9D8B030D-6E8A-4147-A177-3AD203B41FA5}">
                      <a16:colId xmlns:a16="http://schemas.microsoft.com/office/drawing/2014/main" val="748316603"/>
                    </a:ext>
                  </a:extLst>
                </a:gridCol>
              </a:tblGrid>
              <a:tr h="200112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97011522"/>
                  </a:ext>
                </a:extLst>
              </a:tr>
            </a:tbl>
          </a:graphicData>
        </a:graphic>
      </p:graphicFrame>
      <p:graphicFrame>
        <p:nvGraphicFramePr>
          <p:cNvPr id="66" name="Table 5">
            <a:extLst>
              <a:ext uri="{FF2B5EF4-FFF2-40B4-BE49-F238E27FC236}">
                <a16:creationId xmlns:a16="http://schemas.microsoft.com/office/drawing/2014/main" id="{8728943E-76D7-4D31-AD0A-2BCBD7B93379}"/>
              </a:ext>
            </a:extLst>
          </p:cNvPr>
          <p:cNvGraphicFramePr>
            <a:graphicFrameLocks noGrp="1"/>
          </p:cNvGraphicFramePr>
          <p:nvPr/>
        </p:nvGraphicFramePr>
        <p:xfrm>
          <a:off x="5149278" y="3649072"/>
          <a:ext cx="252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00">
                  <a:extLst>
                    <a:ext uri="{9D8B030D-6E8A-4147-A177-3AD203B41FA5}">
                      <a16:colId xmlns:a16="http://schemas.microsoft.com/office/drawing/2014/main" val="748316603"/>
                    </a:ext>
                  </a:extLst>
                </a:gridCol>
              </a:tblGrid>
              <a:tr h="200112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970115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44065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9146D8ED-EC1A-4EC0-B9CB-C5DCDC5E16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0D6A32FD-E672-4F46-A61C-9B6779ACF70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Rachael is solving 9 + 9.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and correct her errors. Explain your reasoning.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Rachael has partitioned 9 incorrectly. The correct partitioning for 9 is: 1 and 8; 9 + 1 + 8 = 18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64" name="Speech Bubble: Rectangle with Corners Rounded 63">
            <a:extLst>
              <a:ext uri="{FF2B5EF4-FFF2-40B4-BE49-F238E27FC236}">
                <a16:creationId xmlns:a16="http://schemas.microsoft.com/office/drawing/2014/main" id="{A2DF9874-F300-4CD2-9A34-0DA94F01E103}"/>
              </a:ext>
            </a:extLst>
          </p:cNvPr>
          <p:cNvSpPr/>
          <p:nvPr/>
        </p:nvSpPr>
        <p:spPr>
          <a:xfrm>
            <a:off x="3404782" y="1575076"/>
            <a:ext cx="4078058" cy="1125694"/>
          </a:xfrm>
          <a:prstGeom prst="wedgeRoundRectCallout">
            <a:avLst>
              <a:gd name="adj1" fmla="val -56929"/>
              <a:gd name="adj2" fmla="val 2753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need to add 1 to make 10 and then I add 9.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 9 + 9 = 19. </a:t>
            </a:r>
          </a:p>
        </p:txBody>
      </p:sp>
      <p:graphicFrame>
        <p:nvGraphicFramePr>
          <p:cNvPr id="65" name="Table 5">
            <a:extLst>
              <a:ext uri="{FF2B5EF4-FFF2-40B4-BE49-F238E27FC236}">
                <a16:creationId xmlns:a16="http://schemas.microsoft.com/office/drawing/2014/main" id="{53AFFDE9-3ADE-448A-B401-F64BD5E5A4F4}"/>
              </a:ext>
            </a:extLst>
          </p:cNvPr>
          <p:cNvGraphicFramePr>
            <a:graphicFrameLocks noGrp="1"/>
          </p:cNvGraphicFramePr>
          <p:nvPr/>
        </p:nvGraphicFramePr>
        <p:xfrm>
          <a:off x="3598114" y="3649072"/>
          <a:ext cx="252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00">
                  <a:extLst>
                    <a:ext uri="{9D8B030D-6E8A-4147-A177-3AD203B41FA5}">
                      <a16:colId xmlns:a16="http://schemas.microsoft.com/office/drawing/2014/main" val="748316603"/>
                    </a:ext>
                  </a:extLst>
                </a:gridCol>
              </a:tblGrid>
              <a:tr h="200112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97011522"/>
                  </a:ext>
                </a:extLst>
              </a:tr>
            </a:tbl>
          </a:graphicData>
        </a:graphic>
      </p:graphicFrame>
      <p:graphicFrame>
        <p:nvGraphicFramePr>
          <p:cNvPr id="66" name="Table 5">
            <a:extLst>
              <a:ext uri="{FF2B5EF4-FFF2-40B4-BE49-F238E27FC236}">
                <a16:creationId xmlns:a16="http://schemas.microsoft.com/office/drawing/2014/main" id="{8728943E-76D7-4D31-AD0A-2BCBD7B93379}"/>
              </a:ext>
            </a:extLst>
          </p:cNvPr>
          <p:cNvGraphicFramePr>
            <a:graphicFrameLocks noGrp="1"/>
          </p:cNvGraphicFramePr>
          <p:nvPr/>
        </p:nvGraphicFramePr>
        <p:xfrm>
          <a:off x="5149278" y="3649072"/>
          <a:ext cx="252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00">
                  <a:extLst>
                    <a:ext uri="{9D8B030D-6E8A-4147-A177-3AD203B41FA5}">
                      <a16:colId xmlns:a16="http://schemas.microsoft.com/office/drawing/2014/main" val="748316603"/>
                    </a:ext>
                  </a:extLst>
                </a:gridCol>
              </a:tblGrid>
              <a:tr h="200112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970115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86690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571e11c5eb0f57803ce0a807acb8b90a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23555bd6f297cf4c0acd9aacdfd8cc7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schemas.openxmlformats.org/package/2006/metadata/core-properties"/>
    <ds:schemaRef ds:uri="http://schemas.microsoft.com/sharepoint/v3"/>
    <ds:schemaRef ds:uri="http://www.w3.org/XML/1998/namespace"/>
    <ds:schemaRef ds:uri="0f0ae0ff-29c4-4766-b250-c1a9bee8d430"/>
    <ds:schemaRef ds:uri="http://purl.org/dc/dcmitype/"/>
    <ds:schemaRef ds:uri="http://schemas.microsoft.com/office/2006/documentManagement/types"/>
    <ds:schemaRef ds:uri="86144f90-c7b6-48d0-aae5-f5e9e48cc3df"/>
    <ds:schemaRef ds:uri="http://schemas.microsoft.com/office/2006/metadata/properties"/>
    <ds:schemaRef ds:uri="http://schemas.microsoft.com/office/infopath/2007/PartnerControls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AC3D5091-AB88-484D-B8CB-3902513A80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1938</TotalTime>
  <Words>456</Words>
  <Application>Microsoft Office PowerPoint</Application>
  <PresentationFormat>On-screen Show (4:3)</PresentationFormat>
  <Paragraphs>224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Add by Making 10 PowerPoint Presentation</dc:title>
  <dc:creator>Ashleigh Sobol</dc:creator>
  <cp:lastModifiedBy>Caroline Lightfoot</cp:lastModifiedBy>
  <cp:revision>51</cp:revision>
  <dcterms:created xsi:type="dcterms:W3CDTF">2018-03-17T10:08:43Z</dcterms:created>
  <dcterms:modified xsi:type="dcterms:W3CDTF">2020-06-28T11:40:00Z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