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55" r:id="rId5"/>
    <p:sldId id="384" r:id="rId6"/>
    <p:sldId id="372" r:id="rId7"/>
    <p:sldId id="391" r:id="rId8"/>
    <p:sldId id="385" r:id="rId9"/>
    <p:sldId id="374" r:id="rId10"/>
    <p:sldId id="389" r:id="rId11"/>
    <p:sldId id="390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BA16B8-4DCB-44E6-94FD-5507B55BBE90}" v="38" dt="2020-01-09T14:58:10.992"/>
    <p1510:client id="{4EAB32FF-EEB1-40F0-9333-69CC746F1D51}" v="6" dt="2020-01-09T15:05:01.696"/>
    <p1510:client id="{BE20EAF2-0E99-4C32-B24A-8E79E4494D5E}" v="267" dt="2020-01-09T11:38:15.4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61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59231CB-E011-48C0-9968-B7762899E1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2762"/>
            <a:ext cx="8913124" cy="6322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Max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calculation to match.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D1B47F-19C2-4381-8CAE-90818710ECD7}"/>
              </a:ext>
            </a:extLst>
          </p:cNvPr>
          <p:cNvSpPr txBox="1"/>
          <p:nvPr/>
        </p:nvSpPr>
        <p:spPr>
          <a:xfrm>
            <a:off x="3866015" y="3383049"/>
            <a:ext cx="576548" cy="400110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– 2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18A1962B-A5AA-40EC-AC85-655BDDB03C9D}"/>
              </a:ext>
            </a:extLst>
          </p:cNvPr>
          <p:cNvSpPr/>
          <p:nvPr/>
        </p:nvSpPr>
        <p:spPr>
          <a:xfrm>
            <a:off x="3775348" y="3348215"/>
            <a:ext cx="786238" cy="875983"/>
          </a:xfrm>
          <a:prstGeom prst="arc">
            <a:avLst>
              <a:gd name="adj1" fmla="val 10763723"/>
              <a:gd name="adj2" fmla="val 3711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EF94FB95-25CB-4525-B813-24934630DB62}"/>
              </a:ext>
            </a:extLst>
          </p:cNvPr>
          <p:cNvSpPr/>
          <p:nvPr/>
        </p:nvSpPr>
        <p:spPr>
          <a:xfrm>
            <a:off x="4565718" y="3348215"/>
            <a:ext cx="2754530" cy="875983"/>
          </a:xfrm>
          <a:prstGeom prst="arc">
            <a:avLst>
              <a:gd name="adj1" fmla="val 10763723"/>
              <a:gd name="adj2" fmla="val 3711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A0F32D-3462-478D-899D-E12DDA0CAFA2}"/>
              </a:ext>
            </a:extLst>
          </p:cNvPr>
          <p:cNvSpPr txBox="1"/>
          <p:nvPr/>
        </p:nvSpPr>
        <p:spPr>
          <a:xfrm>
            <a:off x="5654709" y="3383049"/>
            <a:ext cx="576548" cy="400110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– 7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158C5A3-1509-4EEE-9965-B09F6D1B84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2552946"/>
              </p:ext>
            </p:extLst>
          </p:nvPr>
        </p:nvGraphicFramePr>
        <p:xfrm>
          <a:off x="622161" y="3794189"/>
          <a:ext cx="7884000" cy="3607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4200">
                  <a:extLst>
                    <a:ext uri="{9D8B030D-6E8A-4147-A177-3AD203B41FA5}">
                      <a16:colId xmlns:a16="http://schemas.microsoft.com/office/drawing/2014/main" val="1098601676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80563888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231222387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617833358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3664391699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28111535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3820924509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788920779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926029078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057767973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008548277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230346716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205679775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3161638070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610116785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622456099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849413071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3161092638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06377175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306162564"/>
                    </a:ext>
                  </a:extLst>
                </a:gridCol>
              </a:tblGrid>
              <a:tr h="360703"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4626966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5296BA2-60DD-4719-90C4-FF9F074A53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0187729"/>
              </p:ext>
            </p:extLst>
          </p:nvPr>
        </p:nvGraphicFramePr>
        <p:xfrm>
          <a:off x="441951" y="4139844"/>
          <a:ext cx="8243991" cy="30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571">
                  <a:extLst>
                    <a:ext uri="{9D8B030D-6E8A-4147-A177-3AD203B41FA5}">
                      <a16:colId xmlns:a16="http://schemas.microsoft.com/office/drawing/2014/main" val="4093146051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615940130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063579824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601427362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824244212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050395802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713597585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913414654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001740268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711011679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141746701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089180620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96517419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806856732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4062994888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053937408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063032885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459378758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047168706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606055807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990956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227170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614C80F-EE94-49E1-8B72-B752335565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714038"/>
              </p:ext>
            </p:extLst>
          </p:nvPr>
        </p:nvGraphicFramePr>
        <p:xfrm>
          <a:off x="3211586" y="5370309"/>
          <a:ext cx="270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69648580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6064404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4359981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617950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665427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9908070"/>
                  </a:ext>
                </a:extLst>
              </a:tr>
            </a:tbl>
          </a:graphicData>
        </a:graphic>
      </p:graphicFrame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C54FA24A-A4C6-45CA-9E24-BC0ED864BEF0}"/>
              </a:ext>
            </a:extLst>
          </p:cNvPr>
          <p:cNvSpPr/>
          <p:nvPr/>
        </p:nvSpPr>
        <p:spPr>
          <a:xfrm>
            <a:off x="3918242" y="1261862"/>
            <a:ext cx="4171111" cy="1323329"/>
          </a:xfrm>
          <a:prstGeom prst="wedgeRoundRectCallout">
            <a:avLst>
              <a:gd name="adj1" fmla="val -72857"/>
              <a:gd name="adj2" fmla="val 65547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start on 17. I subtract 7 and then subtract 2. What number will I land on?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8B8A9CC-F376-4F82-913E-FBB19848C9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2762"/>
            <a:ext cx="8913124" cy="6322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Max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calculation to match.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Max will land on 8.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D1B47F-19C2-4381-8CAE-90818710ECD7}"/>
              </a:ext>
            </a:extLst>
          </p:cNvPr>
          <p:cNvSpPr txBox="1"/>
          <p:nvPr/>
        </p:nvSpPr>
        <p:spPr>
          <a:xfrm>
            <a:off x="3866015" y="3383049"/>
            <a:ext cx="576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– 2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18A1962B-A5AA-40EC-AC85-655BDDB03C9D}"/>
              </a:ext>
            </a:extLst>
          </p:cNvPr>
          <p:cNvSpPr/>
          <p:nvPr/>
        </p:nvSpPr>
        <p:spPr>
          <a:xfrm>
            <a:off x="3775348" y="3348215"/>
            <a:ext cx="786238" cy="875983"/>
          </a:xfrm>
          <a:prstGeom prst="arc">
            <a:avLst>
              <a:gd name="adj1" fmla="val 10763723"/>
              <a:gd name="adj2" fmla="val 3711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EF94FB95-25CB-4525-B813-24934630DB62}"/>
              </a:ext>
            </a:extLst>
          </p:cNvPr>
          <p:cNvSpPr/>
          <p:nvPr/>
        </p:nvSpPr>
        <p:spPr>
          <a:xfrm>
            <a:off x="4565718" y="3348215"/>
            <a:ext cx="2754530" cy="875983"/>
          </a:xfrm>
          <a:prstGeom prst="arc">
            <a:avLst>
              <a:gd name="adj1" fmla="val 10763723"/>
              <a:gd name="adj2" fmla="val 3711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A0F32D-3462-478D-899D-E12DDA0CAFA2}"/>
              </a:ext>
            </a:extLst>
          </p:cNvPr>
          <p:cNvSpPr txBox="1"/>
          <p:nvPr/>
        </p:nvSpPr>
        <p:spPr>
          <a:xfrm>
            <a:off x="5654709" y="3383049"/>
            <a:ext cx="576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– 7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35296BA2-60DD-4719-90C4-FF9F074A53C6}"/>
              </a:ext>
            </a:extLst>
          </p:cNvPr>
          <p:cNvGraphicFramePr>
            <a:graphicFrameLocks noGrp="1"/>
          </p:cNvGraphicFramePr>
          <p:nvPr/>
        </p:nvGraphicFramePr>
        <p:xfrm>
          <a:off x="441951" y="4139844"/>
          <a:ext cx="8243991" cy="30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571">
                  <a:extLst>
                    <a:ext uri="{9D8B030D-6E8A-4147-A177-3AD203B41FA5}">
                      <a16:colId xmlns:a16="http://schemas.microsoft.com/office/drawing/2014/main" val="4093146051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615940130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063579824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601427362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824244212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050395802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713597585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913414654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001740268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711011679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141746701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089180620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196517419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806856732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4062994888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053937408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063032885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459378758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047168706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2606055807"/>
                    </a:ext>
                  </a:extLst>
                </a:gridCol>
                <a:gridCol w="392571">
                  <a:extLst>
                    <a:ext uri="{9D8B030D-6E8A-4147-A177-3AD203B41FA5}">
                      <a16:colId xmlns:a16="http://schemas.microsoft.com/office/drawing/2014/main" val="3990956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u="none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227170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614C80F-EE94-49E1-8B72-B752335565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071482"/>
              </p:ext>
            </p:extLst>
          </p:nvPr>
        </p:nvGraphicFramePr>
        <p:xfrm>
          <a:off x="3211586" y="5370309"/>
          <a:ext cx="270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69648580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6064404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4359981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6179508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7665427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9908070"/>
                  </a:ext>
                </a:extLst>
              </a:tr>
            </a:tbl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61AEB12F-8FF8-4650-B7E5-E1D539DC6619}"/>
              </a:ext>
            </a:extLst>
          </p:cNvPr>
          <p:cNvSpPr/>
          <p:nvPr/>
        </p:nvSpPr>
        <p:spPr>
          <a:xfrm>
            <a:off x="3619580" y="4137973"/>
            <a:ext cx="324539" cy="32453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393938E-1C74-451F-8EEA-AE34BACB0A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256041"/>
              </p:ext>
            </p:extLst>
          </p:nvPr>
        </p:nvGraphicFramePr>
        <p:xfrm>
          <a:off x="622161" y="3794189"/>
          <a:ext cx="7884000" cy="3607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4200">
                  <a:extLst>
                    <a:ext uri="{9D8B030D-6E8A-4147-A177-3AD203B41FA5}">
                      <a16:colId xmlns:a16="http://schemas.microsoft.com/office/drawing/2014/main" val="1098601676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80563888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231222387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617833358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3664391699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28111535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3820924509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788920779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926029078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057767973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008548277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230346716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205679775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3161638070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610116785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2622456099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849413071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3161092638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06377175"/>
                    </a:ext>
                  </a:extLst>
                </a:gridCol>
                <a:gridCol w="394200">
                  <a:extLst>
                    <a:ext uri="{9D8B030D-6E8A-4147-A177-3AD203B41FA5}">
                      <a16:colId xmlns:a16="http://schemas.microsoft.com/office/drawing/2014/main" val="1306162564"/>
                    </a:ext>
                  </a:extLst>
                </a:gridCol>
              </a:tblGrid>
              <a:tr h="360703"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6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46269669"/>
                  </a:ext>
                </a:extLst>
              </a:tr>
            </a:tbl>
          </a:graphicData>
        </a:graphic>
      </p:graphicFrame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CA073F66-306E-4FD5-AF76-C898D7A330F1}"/>
              </a:ext>
            </a:extLst>
          </p:cNvPr>
          <p:cNvSpPr/>
          <p:nvPr/>
        </p:nvSpPr>
        <p:spPr>
          <a:xfrm>
            <a:off x="3918242" y="1261862"/>
            <a:ext cx="4171111" cy="1323329"/>
          </a:xfrm>
          <a:prstGeom prst="wedgeRoundRectCallout">
            <a:avLst>
              <a:gd name="adj1" fmla="val -72857"/>
              <a:gd name="adj2" fmla="val 65547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start on 17. I subtract 7 and then subtract 2. What number will I land on?</a:t>
            </a:r>
          </a:p>
        </p:txBody>
      </p:sp>
    </p:spTree>
    <p:extLst>
      <p:ext uri="{BB962C8B-B14F-4D97-AF65-F5344CB8AC3E}">
        <p14:creationId xmlns:p14="http://schemas.microsoft.com/office/powerpoint/2010/main" val="2494491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ten frames to prove your answer.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76ECBEA-1FC4-49C4-9C15-DCFD1BC4A9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321730"/>
              </p:ext>
            </p:extLst>
          </p:nvPr>
        </p:nvGraphicFramePr>
        <p:xfrm>
          <a:off x="3132000" y="1620284"/>
          <a:ext cx="2844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5014266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06048947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07320480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164057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3232659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0339748"/>
                  </a:ext>
                </a:extLst>
              </a:tr>
            </a:tbl>
          </a:graphicData>
        </a:graphic>
      </p:graphicFrame>
      <p:graphicFrame>
        <p:nvGraphicFramePr>
          <p:cNvPr id="20" name="Table 2">
            <a:extLst>
              <a:ext uri="{FF2B5EF4-FFF2-40B4-BE49-F238E27FC236}">
                <a16:creationId xmlns:a16="http://schemas.microsoft.com/office/drawing/2014/main" id="{A8CF48F0-946A-45D9-A9A4-B4A2182C10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2207190"/>
              </p:ext>
            </p:extLst>
          </p:nvPr>
        </p:nvGraphicFramePr>
        <p:xfrm>
          <a:off x="804844" y="2835097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  <p:graphicFrame>
        <p:nvGraphicFramePr>
          <p:cNvPr id="21" name="Table 2">
            <a:extLst>
              <a:ext uri="{FF2B5EF4-FFF2-40B4-BE49-F238E27FC236}">
                <a16:creationId xmlns:a16="http://schemas.microsoft.com/office/drawing/2014/main" id="{468B1D81-11EB-432C-B95C-34FD44C941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730735"/>
              </p:ext>
            </p:extLst>
          </p:nvPr>
        </p:nvGraphicFramePr>
        <p:xfrm>
          <a:off x="4823012" y="2835097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03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ten frames to prove your answer.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False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76ECBEA-1FC4-49C4-9C15-DCFD1BC4A92B}"/>
              </a:ext>
            </a:extLst>
          </p:cNvPr>
          <p:cNvGraphicFramePr>
            <a:graphicFrameLocks noGrp="1"/>
          </p:cNvGraphicFramePr>
          <p:nvPr/>
        </p:nvGraphicFramePr>
        <p:xfrm>
          <a:off x="3132000" y="1620284"/>
          <a:ext cx="2844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5014266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06048947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07320480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164057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3232659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0339748"/>
                  </a:ext>
                </a:extLst>
              </a:tr>
            </a:tbl>
          </a:graphicData>
        </a:graphic>
      </p:graphicFrame>
      <p:graphicFrame>
        <p:nvGraphicFramePr>
          <p:cNvPr id="20" name="Table 2">
            <a:extLst>
              <a:ext uri="{FF2B5EF4-FFF2-40B4-BE49-F238E27FC236}">
                <a16:creationId xmlns:a16="http://schemas.microsoft.com/office/drawing/2014/main" id="{A8CF48F0-946A-45D9-A9A4-B4A2182C102C}"/>
              </a:ext>
            </a:extLst>
          </p:cNvPr>
          <p:cNvGraphicFramePr>
            <a:graphicFrameLocks noGrp="1"/>
          </p:cNvGraphicFramePr>
          <p:nvPr/>
        </p:nvGraphicFramePr>
        <p:xfrm>
          <a:off x="804844" y="2835097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  <p:graphicFrame>
        <p:nvGraphicFramePr>
          <p:cNvPr id="21" name="Table 2">
            <a:extLst>
              <a:ext uri="{FF2B5EF4-FFF2-40B4-BE49-F238E27FC236}">
                <a16:creationId xmlns:a16="http://schemas.microsoft.com/office/drawing/2014/main" id="{468B1D81-11EB-432C-B95C-34FD44C941FE}"/>
              </a:ext>
            </a:extLst>
          </p:cNvPr>
          <p:cNvGraphicFramePr>
            <a:graphicFrameLocks noGrp="1"/>
          </p:cNvGraphicFramePr>
          <p:nvPr/>
        </p:nvGraphicFramePr>
        <p:xfrm>
          <a:off x="4823012" y="2835097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EB67627-130E-4912-A22B-ED2C54E7B7A2}"/>
              </a:ext>
            </a:extLst>
          </p:cNvPr>
          <p:cNvCxnSpPr/>
          <p:nvPr/>
        </p:nvCxnSpPr>
        <p:spPr>
          <a:xfrm>
            <a:off x="6283843" y="2897608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AD3E1A-B6AB-4205-84E9-60654A04B248}"/>
              </a:ext>
            </a:extLst>
          </p:cNvPr>
          <p:cNvCxnSpPr/>
          <p:nvPr/>
        </p:nvCxnSpPr>
        <p:spPr>
          <a:xfrm>
            <a:off x="5550768" y="2891360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6F711E-7DB3-4D7A-89B7-CCF30AA99420}"/>
              </a:ext>
            </a:extLst>
          </p:cNvPr>
          <p:cNvCxnSpPr/>
          <p:nvPr/>
        </p:nvCxnSpPr>
        <p:spPr>
          <a:xfrm>
            <a:off x="4889179" y="2891360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8BF3087-699A-43DE-A200-472738570293}"/>
              </a:ext>
            </a:extLst>
          </p:cNvPr>
          <p:cNvCxnSpPr/>
          <p:nvPr/>
        </p:nvCxnSpPr>
        <p:spPr>
          <a:xfrm>
            <a:off x="4889179" y="3587677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000F9F4-F222-484D-B74F-1EB875BA98CE}"/>
              </a:ext>
            </a:extLst>
          </p:cNvPr>
          <p:cNvCxnSpPr/>
          <p:nvPr/>
        </p:nvCxnSpPr>
        <p:spPr>
          <a:xfrm>
            <a:off x="3653916" y="3587677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108B1AC-2330-4F29-8C68-0FF08EB67BDF}"/>
              </a:ext>
            </a:extLst>
          </p:cNvPr>
          <p:cNvCxnSpPr/>
          <p:nvPr/>
        </p:nvCxnSpPr>
        <p:spPr>
          <a:xfrm>
            <a:off x="7683916" y="2897608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78C71C1-204C-4922-848C-5DB6B9EB6154}"/>
              </a:ext>
            </a:extLst>
          </p:cNvPr>
          <p:cNvCxnSpPr/>
          <p:nvPr/>
        </p:nvCxnSpPr>
        <p:spPr>
          <a:xfrm>
            <a:off x="6968771" y="2891360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9144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the ten frames to prove your answer.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 because 16 – 7 = 9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76ECBEA-1FC4-49C4-9C15-DCFD1BC4A9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117530"/>
              </p:ext>
            </p:extLst>
          </p:nvPr>
        </p:nvGraphicFramePr>
        <p:xfrm>
          <a:off x="3132000" y="1620284"/>
          <a:ext cx="2844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5014266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060489472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07320480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164057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323265909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0339748"/>
                  </a:ext>
                </a:extLst>
              </a:tr>
            </a:tbl>
          </a:graphicData>
        </a:graphic>
      </p:graphicFrame>
      <p:graphicFrame>
        <p:nvGraphicFramePr>
          <p:cNvPr id="20" name="Table 2">
            <a:extLst>
              <a:ext uri="{FF2B5EF4-FFF2-40B4-BE49-F238E27FC236}">
                <a16:creationId xmlns:a16="http://schemas.microsoft.com/office/drawing/2014/main" id="{A8CF48F0-946A-45D9-A9A4-B4A2182C10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6442162"/>
              </p:ext>
            </p:extLst>
          </p:nvPr>
        </p:nvGraphicFramePr>
        <p:xfrm>
          <a:off x="804844" y="2835097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  <p:graphicFrame>
        <p:nvGraphicFramePr>
          <p:cNvPr id="21" name="Table 2">
            <a:extLst>
              <a:ext uri="{FF2B5EF4-FFF2-40B4-BE49-F238E27FC236}">
                <a16:creationId xmlns:a16="http://schemas.microsoft.com/office/drawing/2014/main" id="{468B1D81-11EB-432C-B95C-34FD44C941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549173"/>
              </p:ext>
            </p:extLst>
          </p:nvPr>
        </p:nvGraphicFramePr>
        <p:xfrm>
          <a:off x="4823012" y="2835097"/>
          <a:ext cx="3510000" cy="14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212028227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274744484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079338585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498420371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84428044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2485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</a:t>
                      </a: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4400" b="1" dirty="0">
                        <a:solidFill>
                          <a:srgbClr val="00B0F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0471533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EB67627-130E-4912-A22B-ED2C54E7B7A2}"/>
              </a:ext>
            </a:extLst>
          </p:cNvPr>
          <p:cNvCxnSpPr/>
          <p:nvPr/>
        </p:nvCxnSpPr>
        <p:spPr>
          <a:xfrm>
            <a:off x="6283843" y="2897608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3AD3E1A-B6AB-4205-84E9-60654A04B248}"/>
              </a:ext>
            </a:extLst>
          </p:cNvPr>
          <p:cNvCxnSpPr/>
          <p:nvPr/>
        </p:nvCxnSpPr>
        <p:spPr>
          <a:xfrm>
            <a:off x="5550768" y="2891360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6F711E-7DB3-4D7A-89B7-CCF30AA99420}"/>
              </a:ext>
            </a:extLst>
          </p:cNvPr>
          <p:cNvCxnSpPr/>
          <p:nvPr/>
        </p:nvCxnSpPr>
        <p:spPr>
          <a:xfrm>
            <a:off x="4889179" y="2891360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8BF3087-699A-43DE-A200-472738570293}"/>
              </a:ext>
            </a:extLst>
          </p:cNvPr>
          <p:cNvCxnSpPr/>
          <p:nvPr/>
        </p:nvCxnSpPr>
        <p:spPr>
          <a:xfrm>
            <a:off x="4889179" y="3587677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108B1AC-2330-4F29-8C68-0FF08EB67BDF}"/>
              </a:ext>
            </a:extLst>
          </p:cNvPr>
          <p:cNvCxnSpPr/>
          <p:nvPr/>
        </p:nvCxnSpPr>
        <p:spPr>
          <a:xfrm>
            <a:off x="7683916" y="2897608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78C71C1-204C-4922-848C-5DB6B9EB6154}"/>
              </a:ext>
            </a:extLst>
          </p:cNvPr>
          <p:cNvCxnSpPr/>
          <p:nvPr/>
        </p:nvCxnSpPr>
        <p:spPr>
          <a:xfrm>
            <a:off x="6968771" y="2891360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4EC7AE6-0ABB-43B0-BBDF-AB7B2C639C18}"/>
              </a:ext>
            </a:extLst>
          </p:cNvPr>
          <p:cNvCxnSpPr/>
          <p:nvPr/>
        </p:nvCxnSpPr>
        <p:spPr>
          <a:xfrm>
            <a:off x="3653916" y="3587677"/>
            <a:ext cx="595423" cy="5539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2360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Liam is using a part-whole model to subtract.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your answer.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646A42D-A48B-461F-8214-479B87309E30}"/>
              </a:ext>
            </a:extLst>
          </p:cNvPr>
          <p:cNvSpPr/>
          <p:nvPr/>
        </p:nvSpPr>
        <p:spPr>
          <a:xfrm>
            <a:off x="4186952" y="1507657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8FFAC1C-61D6-44A5-8C60-C88C1092B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7073500"/>
              </p:ext>
            </p:extLst>
          </p:nvPr>
        </p:nvGraphicFramePr>
        <p:xfrm>
          <a:off x="2750962" y="1509578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1878370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id="{6C1CFDA1-FB3F-477F-A2C3-319429F6470E}"/>
              </a:ext>
            </a:extLst>
          </p:cNvPr>
          <p:cNvSpPr/>
          <p:nvPr/>
        </p:nvSpPr>
        <p:spPr>
          <a:xfrm>
            <a:off x="4835947" y="2630344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0F84B27-099D-4A50-A80E-2A49F2577A63}"/>
              </a:ext>
            </a:extLst>
          </p:cNvPr>
          <p:cNvSpPr/>
          <p:nvPr/>
        </p:nvSpPr>
        <p:spPr>
          <a:xfrm>
            <a:off x="3572738" y="2630344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AC53920-D4F2-4D87-8AEC-5847CDC54389}"/>
              </a:ext>
            </a:extLst>
          </p:cNvPr>
          <p:cNvCxnSpPr>
            <a:stCxn id="16" idx="3"/>
            <a:endCxn id="21" idx="0"/>
          </p:cNvCxnSpPr>
          <p:nvPr/>
        </p:nvCxnSpPr>
        <p:spPr>
          <a:xfrm flipH="1">
            <a:off x="3932738" y="2122215"/>
            <a:ext cx="359656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C388FB0-9757-4557-A0DF-705E419B1ED3}"/>
              </a:ext>
            </a:extLst>
          </p:cNvPr>
          <p:cNvCxnSpPr>
            <a:stCxn id="16" idx="5"/>
            <a:endCxn id="20" idx="0"/>
          </p:cNvCxnSpPr>
          <p:nvPr/>
        </p:nvCxnSpPr>
        <p:spPr>
          <a:xfrm>
            <a:off x="4801510" y="2122215"/>
            <a:ext cx="394437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BA13C062-1EDC-45F2-BF07-8390D6025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604969"/>
              </p:ext>
            </p:extLst>
          </p:nvPr>
        </p:nvGraphicFramePr>
        <p:xfrm>
          <a:off x="907720" y="3677785"/>
          <a:ext cx="3060000" cy="6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250764425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F289554-49DB-4893-B629-9718207A08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404188"/>
              </p:ext>
            </p:extLst>
          </p:nvPr>
        </p:nvGraphicFramePr>
        <p:xfrm>
          <a:off x="5193535" y="3677785"/>
          <a:ext cx="3060000" cy="6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250764425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2B2EB172-1C8B-4F87-8798-39387346EEA6}"/>
              </a:ext>
            </a:extLst>
          </p:cNvPr>
          <p:cNvCxnSpPr/>
          <p:nvPr/>
        </p:nvCxnSpPr>
        <p:spPr>
          <a:xfrm>
            <a:off x="4169145" y="3983785"/>
            <a:ext cx="84875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7939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Liam is using a part-whole model to subtract.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your answer.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Liam is incorrect because…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646A42D-A48B-461F-8214-479B87309E30}"/>
              </a:ext>
            </a:extLst>
          </p:cNvPr>
          <p:cNvSpPr/>
          <p:nvPr/>
        </p:nvSpPr>
        <p:spPr>
          <a:xfrm>
            <a:off x="4186952" y="1507657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8FFAC1C-61D6-44A5-8C60-C88C1092B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497490"/>
              </p:ext>
            </p:extLst>
          </p:nvPr>
        </p:nvGraphicFramePr>
        <p:xfrm>
          <a:off x="2750962" y="1509578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1878370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id="{6C1CFDA1-FB3F-477F-A2C3-319429F6470E}"/>
              </a:ext>
            </a:extLst>
          </p:cNvPr>
          <p:cNvSpPr/>
          <p:nvPr/>
        </p:nvSpPr>
        <p:spPr>
          <a:xfrm>
            <a:off x="4835947" y="2630344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0F84B27-099D-4A50-A80E-2A49F2577A63}"/>
              </a:ext>
            </a:extLst>
          </p:cNvPr>
          <p:cNvSpPr/>
          <p:nvPr/>
        </p:nvSpPr>
        <p:spPr>
          <a:xfrm>
            <a:off x="3572738" y="2630344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AC53920-D4F2-4D87-8AEC-5847CDC54389}"/>
              </a:ext>
            </a:extLst>
          </p:cNvPr>
          <p:cNvCxnSpPr>
            <a:stCxn id="16" idx="3"/>
            <a:endCxn id="21" idx="0"/>
          </p:cNvCxnSpPr>
          <p:nvPr/>
        </p:nvCxnSpPr>
        <p:spPr>
          <a:xfrm flipH="1">
            <a:off x="3932738" y="2122215"/>
            <a:ext cx="359656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C388FB0-9757-4557-A0DF-705E419B1ED3}"/>
              </a:ext>
            </a:extLst>
          </p:cNvPr>
          <p:cNvCxnSpPr>
            <a:stCxn id="16" idx="5"/>
            <a:endCxn id="20" idx="0"/>
          </p:cNvCxnSpPr>
          <p:nvPr/>
        </p:nvCxnSpPr>
        <p:spPr>
          <a:xfrm>
            <a:off x="4801510" y="2122215"/>
            <a:ext cx="394437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BA13C062-1EDC-45F2-BF07-8390D6025437}"/>
              </a:ext>
            </a:extLst>
          </p:cNvPr>
          <p:cNvGraphicFramePr>
            <a:graphicFrameLocks noGrp="1"/>
          </p:cNvGraphicFramePr>
          <p:nvPr/>
        </p:nvGraphicFramePr>
        <p:xfrm>
          <a:off x="907720" y="3677785"/>
          <a:ext cx="3060000" cy="6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250764425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F289554-49DB-4893-B629-9718207A08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673324"/>
              </p:ext>
            </p:extLst>
          </p:nvPr>
        </p:nvGraphicFramePr>
        <p:xfrm>
          <a:off x="5193535" y="3677785"/>
          <a:ext cx="3060000" cy="6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250764425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2B2EB172-1C8B-4F87-8798-39387346EEA6}"/>
              </a:ext>
            </a:extLst>
          </p:cNvPr>
          <p:cNvCxnSpPr/>
          <p:nvPr/>
        </p:nvCxnSpPr>
        <p:spPr>
          <a:xfrm>
            <a:off x="4169145" y="3983785"/>
            <a:ext cx="84875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2590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Liam is using a part-whole model to subtract.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Explain your answer.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Liam is incorrect because he has not partitioned 5 correctly. He should have partitioned 5 into 4 and 1.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646A42D-A48B-461F-8214-479B87309E30}"/>
              </a:ext>
            </a:extLst>
          </p:cNvPr>
          <p:cNvSpPr/>
          <p:nvPr/>
        </p:nvSpPr>
        <p:spPr>
          <a:xfrm>
            <a:off x="4186952" y="1507657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78FFAC1C-61D6-44A5-8C60-C88C1092B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129043"/>
              </p:ext>
            </p:extLst>
          </p:nvPr>
        </p:nvGraphicFramePr>
        <p:xfrm>
          <a:off x="2750962" y="1509578"/>
          <a:ext cx="36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018783705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sp>
        <p:nvSpPr>
          <p:cNvPr id="20" name="Oval 19">
            <a:extLst>
              <a:ext uri="{FF2B5EF4-FFF2-40B4-BE49-F238E27FC236}">
                <a16:creationId xmlns:a16="http://schemas.microsoft.com/office/drawing/2014/main" id="{6C1CFDA1-FB3F-477F-A2C3-319429F6470E}"/>
              </a:ext>
            </a:extLst>
          </p:cNvPr>
          <p:cNvSpPr/>
          <p:nvPr/>
        </p:nvSpPr>
        <p:spPr>
          <a:xfrm>
            <a:off x="4835947" y="2630344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0F84B27-099D-4A50-A80E-2A49F2577A63}"/>
              </a:ext>
            </a:extLst>
          </p:cNvPr>
          <p:cNvSpPr/>
          <p:nvPr/>
        </p:nvSpPr>
        <p:spPr>
          <a:xfrm>
            <a:off x="3572738" y="2630344"/>
            <a:ext cx="720000" cy="7200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3AC53920-D4F2-4D87-8AEC-5847CDC54389}"/>
              </a:ext>
            </a:extLst>
          </p:cNvPr>
          <p:cNvCxnSpPr>
            <a:stCxn id="16" idx="3"/>
            <a:endCxn id="21" idx="0"/>
          </p:cNvCxnSpPr>
          <p:nvPr/>
        </p:nvCxnSpPr>
        <p:spPr>
          <a:xfrm flipH="1">
            <a:off x="3932738" y="2122215"/>
            <a:ext cx="359656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C388FB0-9757-4557-A0DF-705E419B1ED3}"/>
              </a:ext>
            </a:extLst>
          </p:cNvPr>
          <p:cNvCxnSpPr>
            <a:stCxn id="16" idx="5"/>
            <a:endCxn id="20" idx="0"/>
          </p:cNvCxnSpPr>
          <p:nvPr/>
        </p:nvCxnSpPr>
        <p:spPr>
          <a:xfrm>
            <a:off x="4801510" y="2122215"/>
            <a:ext cx="394437" cy="5081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BA13C062-1EDC-45F2-BF07-8390D6025437}"/>
              </a:ext>
            </a:extLst>
          </p:cNvPr>
          <p:cNvGraphicFramePr>
            <a:graphicFrameLocks noGrp="1"/>
          </p:cNvGraphicFramePr>
          <p:nvPr/>
        </p:nvGraphicFramePr>
        <p:xfrm>
          <a:off x="907720" y="3677785"/>
          <a:ext cx="3060000" cy="6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250764425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F289554-49DB-4893-B629-9718207A08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8814258"/>
              </p:ext>
            </p:extLst>
          </p:nvPr>
        </p:nvGraphicFramePr>
        <p:xfrm>
          <a:off x="5193535" y="3677785"/>
          <a:ext cx="3060000" cy="6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91614316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92135068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195484386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3250764425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052627180"/>
                    </a:ext>
                  </a:extLst>
                </a:gridCol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5953453"/>
                  </a:ext>
                </a:extLst>
              </a:tr>
            </a:tbl>
          </a:graphicData>
        </a:graphic>
      </p:graphicFrame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2B2EB172-1C8B-4F87-8798-39387346EEA6}"/>
              </a:ext>
            </a:extLst>
          </p:cNvPr>
          <p:cNvCxnSpPr/>
          <p:nvPr/>
        </p:nvCxnSpPr>
        <p:spPr>
          <a:xfrm>
            <a:off x="4169145" y="3983785"/>
            <a:ext cx="84875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29313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sharepoint/v3"/>
    <ds:schemaRef ds:uri="http://schemas.openxmlformats.org/package/2006/metadata/core-properties"/>
    <ds:schemaRef ds:uri="0f0ae0ff-29c4-4766-b250-c1a9bee8d430"/>
    <ds:schemaRef ds:uri="86144f90-c7b6-48d0-aae5-f5e9e48cc3df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7AA8A82-EBAB-4877-A808-881BD613E4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403</Words>
  <Application>Microsoft Office PowerPoint</Application>
  <PresentationFormat>On-screen Show (4:3)</PresentationFormat>
  <Paragraphs>332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Caroline Lightfoot</cp:lastModifiedBy>
  <cp:revision>48</cp:revision>
  <dcterms:created xsi:type="dcterms:W3CDTF">2018-03-17T10:08:43Z</dcterms:created>
  <dcterms:modified xsi:type="dcterms:W3CDTF">2020-07-01T13:56:00Z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