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80" r:id="rId11"/>
    <p:sldId id="279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18A0DB"/>
    <a:srgbClr val="DE1E5A"/>
    <a:srgbClr val="BC0105"/>
    <a:srgbClr val="4DB1E3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84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026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4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7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7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26.png"/><Relationship Id="rId4" Type="http://schemas.openxmlformats.org/officeDocument/2006/relationships/image" Target="../media/image7.tif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139C2A3A-D887-43A8-BA2A-34D3A8A1F6AA}"/>
              </a:ext>
            </a:extLst>
          </p:cNvPr>
          <p:cNvSpPr/>
          <p:nvPr/>
        </p:nvSpPr>
        <p:spPr>
          <a:xfrm>
            <a:off x="3451512" y="1756313"/>
            <a:ext cx="4936838" cy="2246344"/>
          </a:xfrm>
          <a:prstGeom prst="wedgeRoundRectCallout">
            <a:avLst>
              <a:gd name="adj1" fmla="val -57918"/>
              <a:gd name="adj2" fmla="val -29583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Hello everyone!</a:t>
            </a:r>
          </a:p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name is Chef Maria.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favourite food to make is fruit salad. </a:t>
            </a:r>
          </a:p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Would you like to help me make some? </a:t>
            </a:r>
          </a:p>
          <a:p>
            <a:pPr marL="114300" algn="ctr">
              <a:spcAft>
                <a:spcPts val="4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the number of ingredients in each bowl?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035550" cy="873125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don’t have any cherries today. How many apple slices are in the bowl?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2159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0 cherries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5 slices of apple</a:t>
            </a:r>
          </a:p>
          <a:p>
            <a:pPr algn="ctr"/>
            <a:endParaRPr lang="en-GB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0 add 5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792" y="3943811"/>
            <a:ext cx="437578" cy="4037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444" y="5165094"/>
            <a:ext cx="1055829" cy="97414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937" y="4477581"/>
            <a:ext cx="1055829" cy="9741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608" y="4426960"/>
            <a:ext cx="1055829" cy="9741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539" y="5656037"/>
            <a:ext cx="1055829" cy="9741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430" y="5003345"/>
            <a:ext cx="1055829" cy="974143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</p:spTree>
    <p:extLst>
      <p:ext uri="{BB962C8B-B14F-4D97-AF65-F5344CB8AC3E}">
        <p14:creationId xmlns:p14="http://schemas.microsoft.com/office/powerpoint/2010/main" val="366394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81481E-6 L 0.04098 -0.3081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9" y="-1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02014 -0.4393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-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0.01528 -0.3872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-1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-0.00208 -0.2349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04775 -0.4212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-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035550" cy="873125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put the ingredients in to the bowl?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are there altogether?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1 slice of strawberry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4 slices of banana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1 add 4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652" y="3084218"/>
            <a:ext cx="305798" cy="2748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201" y="4156754"/>
            <a:ext cx="382316" cy="2295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306" y="5427584"/>
            <a:ext cx="879827" cy="79074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971" y="4838397"/>
            <a:ext cx="904620" cy="5430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180" y="5028643"/>
            <a:ext cx="904620" cy="54305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485" y="5760302"/>
            <a:ext cx="904620" cy="54305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926" y="6156785"/>
            <a:ext cx="904620" cy="543050"/>
          </a:xfrm>
          <a:prstGeom prst="rect">
            <a:avLst/>
          </a:prstGeom>
        </p:spPr>
      </p:pic>
      <p:sp>
        <p:nvSpPr>
          <p:cNvPr id="38" name="Rounded Rectangle 37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</p:spTree>
    <p:extLst>
      <p:ext uri="{BB962C8B-B14F-4D97-AF65-F5344CB8AC3E}">
        <p14:creationId xmlns:p14="http://schemas.microsoft.com/office/powerpoint/2010/main" val="297350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02864 -0.229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4" y="-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3646 -0.4476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-2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00799 -0.49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00798 -0.3898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-0.00608 -0.4289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035550" cy="931240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3 add 2 makes 4. Am I correct? Why? Why not?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>
                <a:latin typeface="Twinkl" pitchFamily="50" charset="0"/>
              </a:rPr>
              <a:t>2 slices of banana 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3 pieces of satsuma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1FFDE97-341E-4791-B0A0-FC8ADD112C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313" y="3359353"/>
            <a:ext cx="295640" cy="177476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2 add 3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banana 4">
            <a:extLst>
              <a:ext uri="{FF2B5EF4-FFF2-40B4-BE49-F238E27FC236}">
                <a16:creationId xmlns:a16="http://schemas.microsoft.com/office/drawing/2014/main" id="{6FFCEDA7-1017-4EA3-AC72-E1A7CB6A86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814" y="4961643"/>
            <a:ext cx="1047182" cy="628633"/>
          </a:xfrm>
          <a:prstGeom prst="rect">
            <a:avLst/>
          </a:prstGeom>
        </p:spPr>
      </p:pic>
      <p:pic>
        <p:nvPicPr>
          <p:cNvPr id="25" name="banana 3">
            <a:extLst>
              <a:ext uri="{FF2B5EF4-FFF2-40B4-BE49-F238E27FC236}">
                <a16:creationId xmlns:a16="http://schemas.microsoft.com/office/drawing/2014/main" id="{E5E4376F-E8F7-4AEB-A5B8-29D6BB0FCD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638" y="5781161"/>
            <a:ext cx="1047182" cy="6286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888" y="4250279"/>
            <a:ext cx="229276" cy="240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54" y="4533515"/>
            <a:ext cx="1009159" cy="105676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275" y="5715192"/>
            <a:ext cx="1009159" cy="105676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11" y="4462956"/>
            <a:ext cx="1009159" cy="1056761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</p:spTree>
    <p:extLst>
      <p:ext uri="{BB962C8B-B14F-4D97-AF65-F5344CB8AC3E}">
        <p14:creationId xmlns:p14="http://schemas.microsoft.com/office/powerpoint/2010/main" val="59855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05521 -0.373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-1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22222E-6 L 0.04705 -0.3458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4" y="-1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00556 -0.4206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0399 -0.333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-0.00313 -0.4150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2486604" y="765173"/>
            <a:ext cx="5133396" cy="908089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Do I need to count the grapes first? Does the answer change if I count the strawberries first?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3 pieces of grape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2 slices of strawberry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E60F8B3-AD3F-486D-BC59-B269D12833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818" y="4453734"/>
            <a:ext cx="295640" cy="265708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3</a:t>
              </a:r>
              <a:r>
                <a:rPr lang="en-GB" sz="2400">
                  <a:solidFill>
                    <a:sysClr val="windowText" lastClr="000000"/>
                  </a:solidFill>
                </a:rPr>
                <a:t> add 2 </a:t>
              </a:r>
              <a:r>
                <a:rPr lang="en-GB" sz="2400" dirty="0">
                  <a:solidFill>
                    <a:sysClr val="windowText" lastClr="000000"/>
                  </a:solidFill>
                </a:rPr>
                <a:t>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0" name="strawberry 1">
            <a:extLst>
              <a:ext uri="{FF2B5EF4-FFF2-40B4-BE49-F238E27FC236}">
                <a16:creationId xmlns:a16="http://schemas.microsoft.com/office/drawing/2014/main" id="{0FD6B5AF-0528-4ABE-80B5-76D79B4D75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118" y="4586588"/>
            <a:ext cx="857769" cy="770923"/>
          </a:xfrm>
          <a:prstGeom prst="rect">
            <a:avLst/>
          </a:prstGeom>
        </p:spPr>
      </p:pic>
      <p:pic>
        <p:nvPicPr>
          <p:cNvPr id="31" name="strawberry 1">
            <a:extLst>
              <a:ext uri="{FF2B5EF4-FFF2-40B4-BE49-F238E27FC236}">
                <a16:creationId xmlns:a16="http://schemas.microsoft.com/office/drawing/2014/main" id="{0889C560-CB43-4819-9829-A2FF9E270E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442" y="5165581"/>
            <a:ext cx="857769" cy="770923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171" y="3247826"/>
            <a:ext cx="251457" cy="1523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562" y="4476944"/>
            <a:ext cx="955570" cy="5788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41" y="5224378"/>
            <a:ext cx="955570" cy="57883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309" y="5860556"/>
            <a:ext cx="955570" cy="57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8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3368 -0.3421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" y="-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2222 L 0.04688 -0.33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4" y="-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01475 -0.2872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-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022E-16 L -0.02951 -0.3680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-1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04115 -0.4231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9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2486604" y="533400"/>
            <a:ext cx="5035550" cy="1228147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I wonder what would happen if I changed the recipe and used 4 slices of apple and 1 slice of strawberry. Would I use the same number of fruit pieces?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4 slices of strawberry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 1 slice of apple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4 add 1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523" y="3100104"/>
            <a:ext cx="304877" cy="2740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646" y="4232421"/>
            <a:ext cx="325794" cy="30058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054" y="4316792"/>
            <a:ext cx="1015146" cy="91236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040" y="5542641"/>
            <a:ext cx="945158" cy="8720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59" y="4937932"/>
            <a:ext cx="1015146" cy="91236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899" y="4382715"/>
            <a:ext cx="1015146" cy="91236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896" y="5576449"/>
            <a:ext cx="1015146" cy="9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4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05556 -0.3319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8" y="-1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02535 -0.4379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-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125 -0.323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2604 -0.3601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-1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4722 -0.3523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65B7C0-3412-4ADE-A1CD-05B6E8332F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92" y="1995243"/>
            <a:ext cx="3099838" cy="231310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2486604" y="765174"/>
            <a:ext cx="5789007" cy="996373"/>
          </a:xfrm>
          <a:prstGeom prst="wedgeRoundRectCallout">
            <a:avLst>
              <a:gd name="adj1" fmla="val -56394"/>
              <a:gd name="adj2" fmla="val 4717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Oh no! I’ve run out of strawberries! Can you say a number bond sentence about this fruit salad?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AADB9F-84CE-4DE3-A61B-3CC1891B96F9}"/>
              </a:ext>
            </a:extLst>
          </p:cNvPr>
          <p:cNvGrpSpPr/>
          <p:nvPr/>
        </p:nvGrpSpPr>
        <p:grpSpPr>
          <a:xfrm>
            <a:off x="6369521" y="2200212"/>
            <a:ext cx="2018829" cy="2656677"/>
            <a:chOff x="6369521" y="2200212"/>
            <a:chExt cx="2018829" cy="26566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5DF8087-F3E3-465E-BE0D-FBFE448B6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9521" y="2200212"/>
              <a:ext cx="2018829" cy="2656677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CD8F2D1-ED87-45F4-A205-F3CE5F1668F3}"/>
                </a:ext>
              </a:extLst>
            </p:cNvPr>
            <p:cNvSpPr/>
            <p:nvPr/>
          </p:nvSpPr>
          <p:spPr>
            <a:xfrm>
              <a:off x="6434138" y="2619375"/>
              <a:ext cx="1905000" cy="2105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D466D61-C8D0-4562-9149-6EAA59E160FF}"/>
              </a:ext>
            </a:extLst>
          </p:cNvPr>
          <p:cNvSpPr txBox="1"/>
          <p:nvPr/>
        </p:nvSpPr>
        <p:spPr>
          <a:xfrm>
            <a:off x="6465861" y="2626853"/>
            <a:ext cx="180975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GB" b="1" dirty="0"/>
              <a:t>Ingredients</a:t>
            </a:r>
          </a:p>
          <a:p>
            <a:pPr algn="ctr"/>
            <a:r>
              <a:rPr lang="en-GB" dirty="0"/>
              <a:t>    </a:t>
            </a:r>
            <a:r>
              <a:rPr lang="en-GB" dirty="0">
                <a:latin typeface="Twinkl" pitchFamily="50" charset="0"/>
              </a:rPr>
              <a:t>5 pieces of satsuma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0 slices of strawberry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C314062-73EB-4DEE-9938-552BEB5389D9}"/>
              </a:ext>
            </a:extLst>
          </p:cNvPr>
          <p:cNvGrpSpPr/>
          <p:nvPr/>
        </p:nvGrpSpPr>
        <p:grpSpPr>
          <a:xfrm>
            <a:off x="6095447" y="5542641"/>
            <a:ext cx="3048553" cy="560634"/>
            <a:chOff x="6095447" y="5542641"/>
            <a:chExt cx="3048553" cy="56063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21DFBDA-7780-49E2-B4BB-FE05ECC1889D}"/>
                </a:ext>
              </a:extLst>
            </p:cNvPr>
            <p:cNvSpPr/>
            <p:nvPr/>
          </p:nvSpPr>
          <p:spPr>
            <a:xfrm>
              <a:off x="6095447" y="5542641"/>
              <a:ext cx="2853414" cy="560634"/>
            </a:xfrm>
            <a:prstGeom prst="roundRect">
              <a:avLst/>
            </a:prstGeom>
            <a:solidFill>
              <a:srgbClr val="80C1EB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ysClr val="windowText" lastClr="000000"/>
                  </a:solidFill>
                </a:rPr>
                <a:t>5 add 0 makes 5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BB1B95A-872F-4133-A96A-B2C2FD323D65}"/>
                </a:ext>
              </a:extLst>
            </p:cNvPr>
            <p:cNvSpPr/>
            <p:nvPr/>
          </p:nvSpPr>
          <p:spPr>
            <a:xfrm>
              <a:off x="8699500" y="5542641"/>
              <a:ext cx="444500" cy="560634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Rounded Rectangle 24"/>
          <p:cNvSpPr/>
          <p:nvPr/>
        </p:nvSpPr>
        <p:spPr>
          <a:xfrm>
            <a:off x="885022" y="4411408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318" y="4509420"/>
            <a:ext cx="918453" cy="9617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800" y="5521941"/>
            <a:ext cx="918453" cy="96177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662" y="5521941"/>
            <a:ext cx="918453" cy="96177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04" y="5521941"/>
            <a:ext cx="918453" cy="96177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713" y="4509420"/>
            <a:ext cx="918453" cy="9617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413" y="3188908"/>
            <a:ext cx="229276" cy="24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53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0.06997 -0.3789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-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0.03368 -0.3877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" y="-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06997 -0.377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-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02222 -0.3405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-1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-0.00573 -0.3849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1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287458"/>
            <a:ext cx="2505652" cy="5384799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304639" y="322805"/>
            <a:ext cx="3625917" cy="964653"/>
          </a:xfrm>
          <a:prstGeom prst="wedgeRoundRectCallout">
            <a:avLst>
              <a:gd name="adj1" fmla="val -12744"/>
              <a:gd name="adj2" fmla="val 87305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do you notice about the fruit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salads we have made?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is the same? What is different?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85022" y="4933691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what we found out.</a:t>
            </a:r>
          </a:p>
        </p:txBody>
      </p:sp>
      <p:grpSp>
        <p:nvGrpSpPr>
          <p:cNvPr id="79" name="Group 78"/>
          <p:cNvGrpSpPr/>
          <p:nvPr/>
        </p:nvGrpSpPr>
        <p:grpSpPr>
          <a:xfrm>
            <a:off x="-1" y="3368819"/>
            <a:ext cx="2420472" cy="1142360"/>
            <a:chOff x="-1" y="3368819"/>
            <a:chExt cx="2420472" cy="114236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0C314062-73EB-4DEE-9938-552BEB5389D9}"/>
                </a:ext>
              </a:extLst>
            </p:cNvPr>
            <p:cNvGrpSpPr/>
            <p:nvPr/>
          </p:nvGrpSpPr>
          <p:grpSpPr>
            <a:xfrm flipH="1">
              <a:off x="-1" y="3368819"/>
              <a:ext cx="2420471" cy="1142360"/>
              <a:chOff x="6095447" y="5542641"/>
              <a:chExt cx="3048553" cy="560634"/>
            </a:xfrm>
          </p:grpSpPr>
          <p:sp>
            <p:nvSpPr>
              <p:cNvPr id="51" name="Rectangle: Rounded Corners 22">
                <a:extLst>
                  <a:ext uri="{FF2B5EF4-FFF2-40B4-BE49-F238E27FC236}">
                    <a16:creationId xmlns:a16="http://schemas.microsoft.com/office/drawing/2014/main" id="{421DFBDA-7780-49E2-B4BB-FE05ECC1889D}"/>
                  </a:ext>
                </a:extLst>
              </p:cNvPr>
              <p:cNvSpPr/>
              <p:nvPr/>
            </p:nvSpPr>
            <p:spPr>
              <a:xfrm>
                <a:off x="6095447" y="5542641"/>
                <a:ext cx="2853414" cy="560634"/>
              </a:xfrm>
              <a:prstGeom prst="roundRect">
                <a:avLst/>
              </a:prstGeom>
              <a:solidFill>
                <a:srgbClr val="80C1EB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BBB1B95A-872F-4133-A96A-B2C2FD323D65}"/>
                  </a:ext>
                </a:extLst>
              </p:cNvPr>
              <p:cNvSpPr/>
              <p:nvPr/>
            </p:nvSpPr>
            <p:spPr>
              <a:xfrm>
                <a:off x="8699500" y="5542641"/>
                <a:ext cx="444500" cy="560634"/>
              </a:xfrm>
              <a:prstGeom prst="rect">
                <a:avLst/>
              </a:pr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105491" y="3511494"/>
              <a:ext cx="231498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All of the bowls of fruit salad have 5 pieces of fruit.</a:t>
              </a:r>
              <a:endParaRPr lang="en-GB" b="1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167552" y="816390"/>
            <a:ext cx="1854425" cy="1843801"/>
            <a:chOff x="4167552" y="797340"/>
            <a:chExt cx="1854425" cy="1843801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797340"/>
              <a:ext cx="1854425" cy="1383774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4167552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5653" y="1099362"/>
              <a:ext cx="531153" cy="490060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662" y="909667"/>
              <a:ext cx="531153" cy="49006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1083" y="869975"/>
              <a:ext cx="531153" cy="490060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5247" y="1205700"/>
              <a:ext cx="531153" cy="49006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7509" y="1415171"/>
              <a:ext cx="531153" cy="490060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6495968" y="816390"/>
            <a:ext cx="1854425" cy="1843801"/>
            <a:chOff x="6495968" y="797340"/>
            <a:chExt cx="1854425" cy="1843801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797340"/>
              <a:ext cx="1854425" cy="1383774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495968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1 + 4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7099" y="921878"/>
              <a:ext cx="502180" cy="45133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1778" y="1391618"/>
              <a:ext cx="506644" cy="30414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856" y="1567982"/>
              <a:ext cx="506644" cy="30414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9091" y="1258992"/>
              <a:ext cx="506644" cy="30414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1763" y="926860"/>
              <a:ext cx="506644" cy="304142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4167552" y="2739461"/>
            <a:ext cx="1854425" cy="1828804"/>
            <a:chOff x="4167552" y="2720411"/>
            <a:chExt cx="1854425" cy="1828804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2720411"/>
              <a:ext cx="1854425" cy="1383774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4167552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2 + 3</a:t>
              </a:r>
            </a:p>
          </p:txBody>
        </p:sp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3422" y="2809504"/>
              <a:ext cx="506644" cy="304142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066" y="3011723"/>
              <a:ext cx="506644" cy="30414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3776" y="2929413"/>
              <a:ext cx="429646" cy="449912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805" y="3473593"/>
              <a:ext cx="429646" cy="449912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0362" y="3205206"/>
              <a:ext cx="429646" cy="449912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6495968" y="2739461"/>
            <a:ext cx="1854425" cy="1828804"/>
            <a:chOff x="6495968" y="2720411"/>
            <a:chExt cx="1854425" cy="1828804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2720411"/>
              <a:ext cx="1854425" cy="1383774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495968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3 + 2</a:t>
              </a:r>
            </a:p>
          </p:txBody>
        </p:sp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4645" y="3200432"/>
              <a:ext cx="502180" cy="45133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6342" y="3333669"/>
              <a:ext cx="502180" cy="45133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0687" y="3154486"/>
              <a:ext cx="532824" cy="322758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8939" y="2809897"/>
              <a:ext cx="532824" cy="322758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4416" y="2883936"/>
              <a:ext cx="532824" cy="322758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4167552" y="4662533"/>
            <a:ext cx="1854425" cy="1847374"/>
            <a:chOff x="4167552" y="4643483"/>
            <a:chExt cx="1854425" cy="184737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4643483"/>
              <a:ext cx="1854425" cy="1383774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4167552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4 + 1</a:t>
              </a:r>
            </a:p>
          </p:txBody>
        </p:sp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2558" y="5316632"/>
              <a:ext cx="502180" cy="45133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8238" y="4690617"/>
              <a:ext cx="502180" cy="451336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7375" y="4869151"/>
              <a:ext cx="502180" cy="451336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1929" y="5269670"/>
              <a:ext cx="502180" cy="45133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1127" y="4796270"/>
              <a:ext cx="531153" cy="490060"/>
            </a:xfrm>
            <a:prstGeom prst="rect">
              <a:avLst/>
            </a:prstGeom>
          </p:spPr>
        </p:pic>
      </p:grpSp>
      <p:grpSp>
        <p:nvGrpSpPr>
          <p:cNvPr id="78" name="Group 77"/>
          <p:cNvGrpSpPr/>
          <p:nvPr/>
        </p:nvGrpSpPr>
        <p:grpSpPr>
          <a:xfrm>
            <a:off x="6495968" y="4662533"/>
            <a:ext cx="1854425" cy="1847374"/>
            <a:chOff x="6495968" y="4643483"/>
            <a:chExt cx="1854425" cy="184737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4643483"/>
              <a:ext cx="1854425" cy="1383774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6495968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0828" y="4869863"/>
              <a:ext cx="429646" cy="44991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4861" y="4663698"/>
              <a:ext cx="429646" cy="44991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4425" y="4795750"/>
              <a:ext cx="429646" cy="44991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3511" y="5260832"/>
              <a:ext cx="429646" cy="44991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6086" y="5158357"/>
              <a:ext cx="429646" cy="4499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08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287458"/>
            <a:ext cx="2505652" cy="5384799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E0B02B2-5374-4B64-A670-E16088BECEB9}"/>
              </a:ext>
            </a:extLst>
          </p:cNvPr>
          <p:cNvSpPr/>
          <p:nvPr/>
        </p:nvSpPr>
        <p:spPr>
          <a:xfrm>
            <a:off x="304639" y="322805"/>
            <a:ext cx="3480899" cy="1170435"/>
          </a:xfrm>
          <a:prstGeom prst="wedgeRoundRectCallout">
            <a:avLst>
              <a:gd name="adj1" fmla="val -17140"/>
              <a:gd name="adj2" fmla="val 7870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Which fruit salad is your favourite? Can you tell a friend a number bond sentence about your favourite fruit salad?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85022" y="4933691"/>
            <a:ext cx="1429418" cy="12396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Click me to see the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number sentence.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-2" y="3194864"/>
            <a:ext cx="3693562" cy="1142360"/>
            <a:chOff x="-2" y="3194864"/>
            <a:chExt cx="3693562" cy="114236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0C314062-73EB-4DEE-9938-552BEB5389D9}"/>
                </a:ext>
              </a:extLst>
            </p:cNvPr>
            <p:cNvGrpSpPr/>
            <p:nvPr/>
          </p:nvGrpSpPr>
          <p:grpSpPr>
            <a:xfrm flipH="1">
              <a:off x="-2" y="3194864"/>
              <a:ext cx="3693562" cy="1142360"/>
              <a:chOff x="6095447" y="5542641"/>
              <a:chExt cx="3048553" cy="560634"/>
            </a:xfrm>
          </p:grpSpPr>
          <p:sp>
            <p:nvSpPr>
              <p:cNvPr id="51" name="Rectangle: Rounded Corners 22">
                <a:extLst>
                  <a:ext uri="{FF2B5EF4-FFF2-40B4-BE49-F238E27FC236}">
                    <a16:creationId xmlns:a16="http://schemas.microsoft.com/office/drawing/2014/main" id="{421DFBDA-7780-49E2-B4BB-FE05ECC1889D}"/>
                  </a:ext>
                </a:extLst>
              </p:cNvPr>
              <p:cNvSpPr/>
              <p:nvPr/>
            </p:nvSpPr>
            <p:spPr>
              <a:xfrm>
                <a:off x="6095447" y="5542641"/>
                <a:ext cx="2853414" cy="560634"/>
              </a:xfrm>
              <a:prstGeom prst="roundRect">
                <a:avLst/>
              </a:prstGeom>
              <a:solidFill>
                <a:srgbClr val="80C1EB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BBB1B95A-872F-4133-A96A-B2C2FD323D65}"/>
                  </a:ext>
                </a:extLst>
              </p:cNvPr>
              <p:cNvSpPr/>
              <p:nvPr/>
            </p:nvSpPr>
            <p:spPr>
              <a:xfrm>
                <a:off x="8699500" y="5542641"/>
                <a:ext cx="444500" cy="560634"/>
              </a:xfrm>
              <a:prstGeom prst="rect">
                <a:avLst/>
              </a:pr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3" name="Group 82"/>
            <p:cNvGrpSpPr/>
            <p:nvPr/>
          </p:nvGrpSpPr>
          <p:grpSpPr>
            <a:xfrm>
              <a:off x="335245" y="3342688"/>
              <a:ext cx="2993588" cy="830997"/>
              <a:chOff x="735147" y="5370618"/>
              <a:chExt cx="2993588" cy="830997"/>
            </a:xfrm>
          </p:grpSpPr>
          <p:sp>
            <p:nvSpPr>
              <p:cNvPr id="84" name="Rounded Rectangle 83"/>
              <p:cNvSpPr/>
              <p:nvPr/>
            </p:nvSpPr>
            <p:spPr>
              <a:xfrm>
                <a:off x="735147" y="5471118"/>
                <a:ext cx="629998" cy="629998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ounded Rectangle 84"/>
              <p:cNvSpPr/>
              <p:nvPr/>
            </p:nvSpPr>
            <p:spPr>
              <a:xfrm>
                <a:off x="1981863" y="5471117"/>
                <a:ext cx="629998" cy="629998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1383826" y="5370618"/>
                <a:ext cx="60172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b="1" dirty="0"/>
                  <a:t>+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2611861" y="5370618"/>
                <a:ext cx="111687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b="1" dirty="0"/>
                  <a:t>= 5</a:t>
                </a:r>
              </a:p>
            </p:txBody>
          </p:sp>
        </p:grpSp>
      </p:grpSp>
      <p:grpSp>
        <p:nvGrpSpPr>
          <p:cNvPr id="88" name="Group 87"/>
          <p:cNvGrpSpPr/>
          <p:nvPr/>
        </p:nvGrpSpPr>
        <p:grpSpPr>
          <a:xfrm>
            <a:off x="4167552" y="816390"/>
            <a:ext cx="1854425" cy="1843801"/>
            <a:chOff x="4167552" y="797340"/>
            <a:chExt cx="1854425" cy="1843801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797340"/>
              <a:ext cx="1854425" cy="1383774"/>
            </a:xfrm>
            <a:prstGeom prst="rect">
              <a:avLst/>
            </a:prstGeom>
          </p:spPr>
        </p:pic>
        <p:sp>
          <p:nvSpPr>
            <p:cNvPr id="90" name="TextBox 89"/>
            <p:cNvSpPr txBox="1"/>
            <p:nvPr/>
          </p:nvSpPr>
          <p:spPr>
            <a:xfrm>
              <a:off x="4167552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5653" y="1099362"/>
              <a:ext cx="531153" cy="490060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662" y="909667"/>
              <a:ext cx="531153" cy="49006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1083" y="869975"/>
              <a:ext cx="531153" cy="490060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5247" y="1205700"/>
              <a:ext cx="531153" cy="490060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7509" y="1415171"/>
              <a:ext cx="531153" cy="490060"/>
            </a:xfrm>
            <a:prstGeom prst="rect">
              <a:avLst/>
            </a:prstGeom>
          </p:spPr>
        </p:pic>
      </p:grpSp>
      <p:grpSp>
        <p:nvGrpSpPr>
          <p:cNvPr id="96" name="Group 95"/>
          <p:cNvGrpSpPr/>
          <p:nvPr/>
        </p:nvGrpSpPr>
        <p:grpSpPr>
          <a:xfrm>
            <a:off x="6495968" y="816390"/>
            <a:ext cx="1854425" cy="1843801"/>
            <a:chOff x="6495968" y="797340"/>
            <a:chExt cx="1854425" cy="1843801"/>
          </a:xfrm>
        </p:grpSpPr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797340"/>
              <a:ext cx="1854425" cy="1383774"/>
            </a:xfrm>
            <a:prstGeom prst="rect">
              <a:avLst/>
            </a:prstGeom>
          </p:spPr>
        </p:pic>
        <p:sp>
          <p:nvSpPr>
            <p:cNvPr id="98" name="TextBox 97"/>
            <p:cNvSpPr txBox="1"/>
            <p:nvPr/>
          </p:nvSpPr>
          <p:spPr>
            <a:xfrm>
              <a:off x="6495968" y="2271809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1 + 4</a:t>
              </a:r>
            </a:p>
          </p:txBody>
        </p:sp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7099" y="921878"/>
              <a:ext cx="502180" cy="451336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1778" y="1391618"/>
              <a:ext cx="506644" cy="30414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856" y="1567982"/>
              <a:ext cx="506644" cy="30414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9091" y="1258992"/>
              <a:ext cx="506644" cy="30414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1763" y="926860"/>
              <a:ext cx="506644" cy="30414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4167552" y="2739461"/>
            <a:ext cx="1854425" cy="1828804"/>
            <a:chOff x="4167552" y="2720411"/>
            <a:chExt cx="1854425" cy="182880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2720411"/>
              <a:ext cx="1854425" cy="1383774"/>
            </a:xfrm>
            <a:prstGeom prst="rect">
              <a:avLst/>
            </a:prstGeom>
          </p:spPr>
        </p:pic>
        <p:sp>
          <p:nvSpPr>
            <p:cNvPr id="106" name="TextBox 105"/>
            <p:cNvSpPr txBox="1"/>
            <p:nvPr/>
          </p:nvSpPr>
          <p:spPr>
            <a:xfrm>
              <a:off x="4167552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2 + 3</a:t>
              </a:r>
            </a:p>
          </p:txBody>
        </p:sp>
        <p:pic>
          <p:nvPicPr>
            <p:cNvPr id="107" name="Picture 10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3422" y="2809504"/>
              <a:ext cx="506644" cy="304142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066" y="3011723"/>
              <a:ext cx="506644" cy="304142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3776" y="2929413"/>
              <a:ext cx="429646" cy="449912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805" y="3473593"/>
              <a:ext cx="429646" cy="449912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0362" y="3205206"/>
              <a:ext cx="429646" cy="449912"/>
            </a:xfrm>
            <a:prstGeom prst="rect">
              <a:avLst/>
            </a:prstGeom>
          </p:spPr>
        </p:pic>
      </p:grpSp>
      <p:grpSp>
        <p:nvGrpSpPr>
          <p:cNvPr id="112" name="Group 111"/>
          <p:cNvGrpSpPr/>
          <p:nvPr/>
        </p:nvGrpSpPr>
        <p:grpSpPr>
          <a:xfrm>
            <a:off x="6495968" y="2739461"/>
            <a:ext cx="1854425" cy="1828804"/>
            <a:chOff x="6495968" y="2720411"/>
            <a:chExt cx="1854425" cy="1828804"/>
          </a:xfrm>
        </p:grpSpPr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2720411"/>
              <a:ext cx="1854425" cy="1383774"/>
            </a:xfrm>
            <a:prstGeom prst="rect">
              <a:avLst/>
            </a:prstGeom>
          </p:spPr>
        </p:pic>
        <p:sp>
          <p:nvSpPr>
            <p:cNvPr id="114" name="TextBox 113"/>
            <p:cNvSpPr txBox="1"/>
            <p:nvPr/>
          </p:nvSpPr>
          <p:spPr>
            <a:xfrm>
              <a:off x="6495968" y="4179883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3 + 2</a:t>
              </a:r>
            </a:p>
          </p:txBody>
        </p:sp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4645" y="3200432"/>
              <a:ext cx="502180" cy="451336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6342" y="3333669"/>
              <a:ext cx="502180" cy="451336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0687" y="3154486"/>
              <a:ext cx="532824" cy="322758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8939" y="2809897"/>
              <a:ext cx="532824" cy="322758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4416" y="2883936"/>
              <a:ext cx="532824" cy="322758"/>
            </a:xfrm>
            <a:prstGeom prst="rect">
              <a:avLst/>
            </a:prstGeom>
          </p:spPr>
        </p:pic>
      </p:grpSp>
      <p:grpSp>
        <p:nvGrpSpPr>
          <p:cNvPr id="120" name="Group 119"/>
          <p:cNvGrpSpPr/>
          <p:nvPr/>
        </p:nvGrpSpPr>
        <p:grpSpPr>
          <a:xfrm>
            <a:off x="4167552" y="4662533"/>
            <a:ext cx="1854425" cy="1847374"/>
            <a:chOff x="4167552" y="4643483"/>
            <a:chExt cx="1854425" cy="1847374"/>
          </a:xfrm>
        </p:grpSpPr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7552" y="4643483"/>
              <a:ext cx="1854425" cy="1383774"/>
            </a:xfrm>
            <a:prstGeom prst="rect">
              <a:avLst/>
            </a:prstGeom>
          </p:spPr>
        </p:pic>
        <p:sp>
          <p:nvSpPr>
            <p:cNvPr id="122" name="TextBox 121"/>
            <p:cNvSpPr txBox="1"/>
            <p:nvPr/>
          </p:nvSpPr>
          <p:spPr>
            <a:xfrm>
              <a:off x="4167552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4 + 1</a:t>
              </a:r>
            </a:p>
          </p:txBody>
        </p:sp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2558" y="5316632"/>
              <a:ext cx="502180" cy="451336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8238" y="4690617"/>
              <a:ext cx="502180" cy="451336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7375" y="4869151"/>
              <a:ext cx="502180" cy="451336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1929" y="5269670"/>
              <a:ext cx="502180" cy="451336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1127" y="4796270"/>
              <a:ext cx="531153" cy="490060"/>
            </a:xfrm>
            <a:prstGeom prst="rect">
              <a:avLst/>
            </a:prstGeom>
          </p:spPr>
        </p:pic>
      </p:grpSp>
      <p:grpSp>
        <p:nvGrpSpPr>
          <p:cNvPr id="128" name="Group 127"/>
          <p:cNvGrpSpPr/>
          <p:nvPr/>
        </p:nvGrpSpPr>
        <p:grpSpPr>
          <a:xfrm>
            <a:off x="6495968" y="4662533"/>
            <a:ext cx="1854425" cy="1847374"/>
            <a:chOff x="6495968" y="4643483"/>
            <a:chExt cx="1854425" cy="1847374"/>
          </a:xfrm>
        </p:grpSpPr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5968" y="4643483"/>
              <a:ext cx="1854425" cy="1383774"/>
            </a:xfrm>
            <a:prstGeom prst="rect">
              <a:avLst/>
            </a:prstGeom>
          </p:spPr>
        </p:pic>
        <p:sp>
          <p:nvSpPr>
            <p:cNvPr id="130" name="TextBox 129"/>
            <p:cNvSpPr txBox="1"/>
            <p:nvPr/>
          </p:nvSpPr>
          <p:spPr>
            <a:xfrm>
              <a:off x="6495968" y="6121525"/>
              <a:ext cx="18544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5 + 0</a:t>
              </a:r>
            </a:p>
          </p:txBody>
        </p:sp>
        <p:pic>
          <p:nvPicPr>
            <p:cNvPr id="131" name="Picture 1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0828" y="4869863"/>
              <a:ext cx="429646" cy="449912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4861" y="4663698"/>
              <a:ext cx="429646" cy="449912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4425" y="4795750"/>
              <a:ext cx="429646" cy="449912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3511" y="5260832"/>
              <a:ext cx="429646" cy="449912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6086" y="5158357"/>
              <a:ext cx="429646" cy="4499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87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813F66-127A-402E-9A02-8A0B484EA1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765175"/>
            <a:ext cx="2505652" cy="5384799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139C2A3A-D887-43A8-BA2A-34D3A8A1F6AA}"/>
              </a:ext>
            </a:extLst>
          </p:cNvPr>
          <p:cNvSpPr/>
          <p:nvPr/>
        </p:nvSpPr>
        <p:spPr>
          <a:xfrm>
            <a:off x="3451512" y="1756313"/>
            <a:ext cx="4936838" cy="994306"/>
          </a:xfrm>
          <a:prstGeom prst="wedgeRoundRectCallout">
            <a:avLst>
              <a:gd name="adj1" fmla="val -57918"/>
              <a:gd name="adj2" fmla="val -29583"/>
              <a:gd name="adj3" fmla="val 16667"/>
            </a:avLst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to work out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pieces of fruit are in each of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fruit salads.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25096E-84D8-4E3B-8A43-2E418E554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3457574"/>
            <a:ext cx="3971925" cy="2024432"/>
          </a:xfrm>
          <a:prstGeom prst="rect">
            <a:avLst/>
          </a:prstGeom>
        </p:spPr>
      </p:pic>
      <p:sp>
        <p:nvSpPr>
          <p:cNvPr id="5" name="Rectangle: Rounded Corners 4">
            <a:hlinkClick r:id="rId4" action="ppaction://hlinksldjump"/>
            <a:extLst>
              <a:ext uri="{FF2B5EF4-FFF2-40B4-BE49-F238E27FC236}">
                <a16:creationId xmlns:a16="http://schemas.microsoft.com/office/drawing/2014/main" id="{E22050D3-F9EF-47C0-9A19-FD7746EA3254}"/>
              </a:ext>
            </a:extLst>
          </p:cNvPr>
          <p:cNvSpPr/>
          <p:nvPr/>
        </p:nvSpPr>
        <p:spPr>
          <a:xfrm>
            <a:off x="6915149" y="5754687"/>
            <a:ext cx="1546225" cy="434273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start again</a:t>
            </a:r>
          </a:p>
        </p:txBody>
      </p:sp>
    </p:spTree>
    <p:extLst>
      <p:ext uri="{BB962C8B-B14F-4D97-AF65-F5344CB8AC3E}">
        <p14:creationId xmlns:p14="http://schemas.microsoft.com/office/powerpoint/2010/main" val="1368644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513</TotalTime>
  <Words>439</Words>
  <Application>Microsoft Office PowerPoint</Application>
  <PresentationFormat>On-screen Show (4:3)</PresentationFormat>
  <Paragraphs>78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Caroline Lightfoot</cp:lastModifiedBy>
  <cp:revision>32</cp:revision>
  <dcterms:created xsi:type="dcterms:W3CDTF">2019-06-21T14:19:16Z</dcterms:created>
  <dcterms:modified xsi:type="dcterms:W3CDTF">2020-06-12T10:17:05Z</dcterms:modified>
</cp:coreProperties>
</file>