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  <p:sldMasterId id="2147483652" r:id="rId3"/>
    <p:sldMasterId id="2147483656" r:id="rId4"/>
  </p:sldMasterIdLst>
  <p:sldIdLst>
    <p:sldId id="256" r:id="rId5"/>
    <p:sldId id="259" r:id="rId6"/>
    <p:sldId id="263" r:id="rId7"/>
    <p:sldId id="264" r:id="rId8"/>
    <p:sldId id="268" r:id="rId9"/>
    <p:sldId id="269" r:id="rId10"/>
    <p:sldId id="270" r:id="rId11"/>
    <p:sldId id="271" r:id="rId12"/>
    <p:sldId id="272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CCCC"/>
    <a:srgbClr val="BF5150"/>
    <a:srgbClr val="F9D4B6"/>
    <a:srgbClr val="EDAD80"/>
    <a:srgbClr val="E46B2F"/>
    <a:srgbClr val="ED6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75"/>
    <p:restoredTop sz="94655"/>
  </p:normalViewPr>
  <p:slideViewPr>
    <p:cSldViewPr snapToGrid="0" snapToObjects="1">
      <p:cViewPr varScale="1">
        <p:scale>
          <a:sx n="72" d="100"/>
          <a:sy n="72" d="100"/>
        </p:scale>
        <p:origin x="70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2452" y="3531477"/>
            <a:ext cx="9144000" cy="733096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400" b="1" i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4107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53512" y="587760"/>
            <a:ext cx="9144000" cy="63549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000" b="1" i="0">
                <a:solidFill>
                  <a:srgbClr val="BF515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53512" y="3065488"/>
            <a:ext cx="9144000" cy="3087973"/>
          </a:xfrm>
          <a:prstGeom prst="rect">
            <a:avLst/>
          </a:prstGeom>
        </p:spPr>
        <p:txBody>
          <a:bodyPr lIns="0" tIns="0" rIns="0" bIns="0"/>
          <a:lstStyle>
            <a:lvl1pPr marL="285750" indent="-285750" algn="l">
              <a:buFont typeface="Arial" charset="0"/>
              <a:buChar char="•"/>
              <a:defRPr sz="1800"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2376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69274" y="1563798"/>
            <a:ext cx="9720000" cy="72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3400" b="1" i="0">
                <a:solidFill>
                  <a:srgbClr val="BF515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69276" y="2571092"/>
            <a:ext cx="9720000" cy="36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285750" indent="-285750" algn="l">
              <a:buSzPct val="90000"/>
              <a:buFont typeface="Arial" charset="0"/>
              <a:buChar char="•"/>
              <a:defRPr sz="18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551343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6209274" y="2571092"/>
            <a:ext cx="4680000" cy="3600000"/>
          </a:xfrm>
          <a:prstGeom prst="rect">
            <a:avLst/>
          </a:prstGeom>
          <a:solidFill>
            <a:srgbClr val="ED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69276" y="2571092"/>
            <a:ext cx="4680000" cy="360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285750" indent="-285750">
              <a:buSzPct val="90000"/>
              <a:buFont typeface="Arial" charset="0"/>
              <a:buChar char="•"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98461" y="2760281"/>
            <a:ext cx="4320000" cy="324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169276" y="1563798"/>
            <a:ext cx="9720000" cy="720000"/>
          </a:xfrm>
          <a:prstGeom prst="rect">
            <a:avLst/>
          </a:prstGeom>
        </p:spPr>
        <p:txBody>
          <a:bodyPr lIns="0" tIns="0" rIns="0" bIns="0"/>
          <a:lstStyle>
            <a:lvl1pPr>
              <a:defRPr sz="3400" b="1" i="0">
                <a:solidFill>
                  <a:srgbClr val="BF515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28000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foodafactoflife.org.uk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odafactoflife.org.uk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foodafactoflife.org.uk/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foodafactoflife.org.uk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453" y="358589"/>
            <a:ext cx="2044335" cy="143516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5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Food –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328885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2019</a:t>
            </a:r>
            <a:endParaRPr lang="en-US" sz="900" b="0" i="0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31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82239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78814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Eatwell Guide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166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Eatwell Guide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5" y="2571092"/>
            <a:ext cx="4849387" cy="36000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What can you see?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This is the </a:t>
            </a:r>
            <a:r>
              <a:rPr lang="en-US" sz="2400" dirty="0" err="1"/>
              <a:t>Eatwell</a:t>
            </a:r>
            <a:r>
              <a:rPr lang="en-US" sz="2400" dirty="0"/>
              <a:t> Guide.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It shows the proportions and types of food that should be eaten.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It has 5 main food groups.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73" y="1997362"/>
            <a:ext cx="5649584" cy="399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71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Fruit and vegetables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065416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What food can you see here?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much do you need to eat from this food group?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2" descr="C:\Dropbox\Roy\Dropbox\Eatwell guide\Fruit and ve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501" y="1872289"/>
            <a:ext cx="3567987" cy="433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1907703" y="4675236"/>
            <a:ext cx="3748817" cy="1495856"/>
          </a:xfrm>
          <a:prstGeom prst="wedgeRoundRectCallout">
            <a:avLst>
              <a:gd name="adj1" fmla="val 75517"/>
              <a:gd name="adj2" fmla="val -54180"/>
              <a:gd name="adj3" fmla="val 16667"/>
            </a:avLst>
          </a:prstGeom>
          <a:ln w="38100">
            <a:solidFill>
              <a:srgbClr val="339933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at least five portions every day.</a:t>
            </a:r>
          </a:p>
        </p:txBody>
      </p:sp>
    </p:spTree>
    <p:extLst>
      <p:ext uri="{BB962C8B-B14F-4D97-AF65-F5344CB8AC3E}">
        <p14:creationId xmlns:p14="http://schemas.microsoft.com/office/powerpoint/2010/main" val="214262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Potatoes, bread, rice, pasta and other starchy carbohydrates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496798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What food can you see here?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much do you need to eat from this food group?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5" descr="Eatwell pie-1.psd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79"/>
          <a:stretch/>
        </p:blipFill>
        <p:spPr bwMode="auto">
          <a:xfrm>
            <a:off x="7899176" y="2030819"/>
            <a:ext cx="3671698" cy="451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1600677" y="4408587"/>
            <a:ext cx="4630002" cy="1949683"/>
          </a:xfrm>
          <a:prstGeom prst="wedgeRoundRectCallout">
            <a:avLst>
              <a:gd name="adj1" fmla="val 74912"/>
              <a:gd name="adj2" fmla="val -52615"/>
              <a:gd name="adj3" fmla="val 16667"/>
            </a:avLst>
          </a:prstGeom>
          <a:ln w="38100">
            <a:solidFill>
              <a:srgbClr val="CC99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CC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a food from this group at every meal time.</a:t>
            </a:r>
          </a:p>
          <a:p>
            <a:pPr algn="ctr"/>
            <a:r>
              <a:rPr lang="en-GB" sz="2400" dirty="0">
                <a:solidFill>
                  <a:srgbClr val="CC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2400" dirty="0">
                <a:solidFill>
                  <a:srgbClr val="CC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Try wholegrain varieties.</a:t>
            </a:r>
          </a:p>
        </p:txBody>
      </p:sp>
    </p:spTree>
    <p:extLst>
      <p:ext uri="{BB962C8B-B14F-4D97-AF65-F5344CB8AC3E}">
        <p14:creationId xmlns:p14="http://schemas.microsoft.com/office/powerpoint/2010/main" val="214262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Beans, pulses, fish, eggs, meat and other proteins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065416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What food can you see here?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much do you need to eat from this food group?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7" name="Picture 2" descr="C:\Dropbox\Roy\Dropbox\Eatwell guide\Prote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057" y="1844823"/>
            <a:ext cx="4472754" cy="433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1530867" y="4683322"/>
            <a:ext cx="4051225" cy="1497004"/>
          </a:xfrm>
          <a:prstGeom prst="wedgeRoundRectCallout">
            <a:avLst>
              <a:gd name="adj1" fmla="val 86118"/>
              <a:gd name="adj2" fmla="val -41020"/>
              <a:gd name="adj3" fmla="val 16667"/>
            </a:avLst>
          </a:prstGeom>
          <a:ln w="38100">
            <a:solidFill>
              <a:srgbClr val="FF9999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some foods from this group every day, </a:t>
            </a:r>
          </a:p>
          <a:p>
            <a:pPr algn="ctr"/>
            <a:r>
              <a:rPr lang="en-GB" sz="1600" dirty="0">
                <a:solidFill>
                  <a:srgbClr val="FF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beans on toast or spaghetti Bolognese. </a:t>
            </a:r>
          </a:p>
        </p:txBody>
      </p:sp>
    </p:spTree>
    <p:extLst>
      <p:ext uri="{BB962C8B-B14F-4D97-AF65-F5344CB8AC3E}">
        <p14:creationId xmlns:p14="http://schemas.microsoft.com/office/powerpoint/2010/main" val="195352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Dairy and alternatives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065416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What food can you see here?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much do you need to eat from this food group?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7" name="Picture 2" descr="C:\Dropbox\Roy\Dropbox\Eatwell guide\Dairy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2" r="9669" b="7382"/>
          <a:stretch/>
        </p:blipFill>
        <p:spPr bwMode="auto">
          <a:xfrm>
            <a:off x="8063449" y="1791527"/>
            <a:ext cx="3787180" cy="4574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3341062" y="4301104"/>
            <a:ext cx="3558476" cy="1637976"/>
          </a:xfrm>
          <a:prstGeom prst="wedgeRoundRectCallout">
            <a:avLst>
              <a:gd name="adj1" fmla="val 92066"/>
              <a:gd name="adj2" fmla="val -35530"/>
              <a:gd name="adj3" fmla="val 16667"/>
            </a:avLst>
          </a:prstGeom>
          <a:ln w="38100">
            <a:solidFill>
              <a:srgbClr val="00B0F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b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some of these foods every day,</a:t>
            </a:r>
          </a:p>
          <a:p>
            <a:pPr algn="ctr"/>
            <a:r>
              <a:rPr lang="en-GB" sz="1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a pot of yogurt and a cheese sandwich.</a:t>
            </a:r>
          </a:p>
          <a:p>
            <a:pPr algn="ctr"/>
            <a:endParaRPr lang="en-GB" sz="20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52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Oil and spreads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5773784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What food can you see here?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much do you need to eat from this food group?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2226242" y="4810394"/>
            <a:ext cx="2304256" cy="1130087"/>
          </a:xfrm>
          <a:prstGeom prst="wedgeRoundRectCallout">
            <a:avLst>
              <a:gd name="adj1" fmla="val 120018"/>
              <a:gd name="adj2" fmla="val 1408"/>
              <a:gd name="adj3" fmla="val 16667"/>
            </a:avLst>
          </a:prstGeom>
          <a:ln w="38100">
            <a:solidFill>
              <a:srgbClr val="7030A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in small amounts</a:t>
            </a:r>
          </a:p>
          <a:p>
            <a:pPr algn="ctr"/>
            <a:endParaRPr lang="en-GB" sz="20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C:\Dropbox\Roy\Dropbox\Eatwell guide\Fats and oil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961" y="2124057"/>
            <a:ext cx="6234359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52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Drinks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065416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How many drinks do you need each day?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drinks are healthier choices?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0" t="7234" r="19068" b="7952"/>
          <a:stretch/>
        </p:blipFill>
        <p:spPr>
          <a:xfrm>
            <a:off x="8368488" y="2115478"/>
            <a:ext cx="2925925" cy="3816424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1028181" y="4197236"/>
            <a:ext cx="2736304" cy="1609468"/>
          </a:xfrm>
          <a:prstGeom prst="wedgeRoundRectCallout">
            <a:avLst>
              <a:gd name="adj1" fmla="val 90379"/>
              <a:gd name="adj2" fmla="val -55388"/>
              <a:gd name="adj3" fmla="val 16667"/>
            </a:avLst>
          </a:prstGeom>
          <a:ln w="38100">
            <a:solidFill>
              <a:srgbClr val="00B0F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and lower fat milk are healthier drink choices!</a:t>
            </a:r>
            <a:endParaRPr lang="en-GB" sz="1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229210" y="5140302"/>
            <a:ext cx="3927677" cy="1030790"/>
          </a:xfrm>
          <a:prstGeom prst="wedgeRoundRectCallout">
            <a:avLst>
              <a:gd name="adj1" fmla="val 51170"/>
              <a:gd name="adj2" fmla="val -95844"/>
              <a:gd name="adj3" fmla="val 16667"/>
            </a:avLst>
          </a:prstGeom>
          <a:ln w="38100">
            <a:solidFill>
              <a:srgbClr val="00B0F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have 150ml of juice or smoothie a day.</a:t>
            </a:r>
            <a:endParaRPr lang="en-GB" sz="1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52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Foods high in fat, salt and sugars</a:t>
            </a:r>
            <a:br>
              <a:rPr lang="en-GB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6" y="2571092"/>
            <a:ext cx="6065416" cy="36000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food can you see here?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Do you need this type of food to be healthy?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10" name="Picture 2" descr="C:\Dropbox\Roy\Dropbox\Eatwell guide\fat suga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692" y="3267823"/>
            <a:ext cx="4835121" cy="290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727684" y="4652243"/>
            <a:ext cx="5832648" cy="1440160"/>
          </a:xfrm>
          <a:prstGeom prst="wedgeRoundRectCallout">
            <a:avLst>
              <a:gd name="adj1" fmla="val 58948"/>
              <a:gd name="adj2" fmla="val -41112"/>
              <a:gd name="adj3" fmla="val 16667"/>
            </a:avLst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do not need this type of food to be healthy.  If eaten, have less often and in small amounts.</a:t>
            </a:r>
            <a:endParaRPr lang="en-GB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82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/>
              <a:t>For further information, go to: </a:t>
            </a:r>
          </a:p>
          <a:p>
            <a:pPr marL="0" indent="0" algn="ctr">
              <a:buNone/>
            </a:pPr>
            <a:r>
              <a:rPr lang="en-GB" sz="3600" dirty="0"/>
              <a:t>www.foodafactoflife.org.uk</a:t>
            </a:r>
          </a:p>
        </p:txBody>
      </p:sp>
    </p:spTree>
    <p:extLst>
      <p:ext uri="{BB962C8B-B14F-4D97-AF65-F5344CB8AC3E}">
        <p14:creationId xmlns:p14="http://schemas.microsoft.com/office/powerpoint/2010/main" val="1298930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337</Words>
  <Application>Microsoft Office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Office Theme</vt:lpstr>
      <vt:lpstr>Custom Design</vt:lpstr>
      <vt:lpstr>1_Custom Design</vt:lpstr>
      <vt:lpstr>3_Custom Design</vt:lpstr>
      <vt:lpstr>The Eatwell Guide </vt:lpstr>
      <vt:lpstr>The Eatwell Guide </vt:lpstr>
      <vt:lpstr>Fruit and vegetables</vt:lpstr>
      <vt:lpstr>Potatoes, bread, rice, pasta and other starchy carbohydrates</vt:lpstr>
      <vt:lpstr>Beans, pulses, fish, eggs, meat and other proteins</vt:lpstr>
      <vt:lpstr>Dairy and alternatives</vt:lpstr>
      <vt:lpstr>Oil and spreads</vt:lpstr>
      <vt:lpstr>Drinks</vt:lpstr>
      <vt:lpstr>Foods high in fat, salt and sugars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 Carter</dc:creator>
  <cp:lastModifiedBy>Caroline Lightfoot</cp:lastModifiedBy>
  <cp:revision>24</cp:revision>
  <dcterms:created xsi:type="dcterms:W3CDTF">2018-10-10T09:22:08Z</dcterms:created>
  <dcterms:modified xsi:type="dcterms:W3CDTF">2020-06-11T10:48:44Z</dcterms:modified>
</cp:coreProperties>
</file>