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6" r:id="rId10"/>
    <p:sldId id="265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40" d="100"/>
          <a:sy n="40" d="100"/>
        </p:scale>
        <p:origin x="1684" y="6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C2F32-EE5D-4238-B6F7-C796D05A6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E6B6CB-A421-488F-8FF1-A4B3409653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69D26-9B4A-4D98-B093-E430E8FC7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CEC17F-FF35-4073-A63D-972DE7368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3A8DA3-8061-4857-8959-2E869E17F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481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BD325-82A8-4B4F-8B5C-9597826901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C127C-C881-49A9-BD04-DD326A6135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24DC5-E33F-4597-9275-3E39C5169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D8B2E3-A18C-4360-81C2-9262E7A25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0D9574-C881-4488-B0C1-56FC1EBCB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10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79A0A-4AE0-4EAD-96AB-113E6710F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AF1FD7-D247-43DB-AB08-420586F06F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BC7C2-BDD3-4217-ABCD-9F9465CAB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6B9B7-71D8-40C8-A17C-8B628484A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411D3-5627-4DBD-BB6D-C2F457B7C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716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666E00-F670-48B0-9549-B6EEDE340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C8907-0075-4745-886D-4E031775EF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77E0E7-30D3-409F-AEFC-7AB800ED29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027A03-ABC1-4C7B-954D-37459A38D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725557-F354-40C1-84E3-32CF07B865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52CB82-DD40-4FD4-B50F-945ECF860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7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CD4EA-E040-4C6C-B08A-46D99392D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6ADE68-1ECF-461D-BBBA-C909C7713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BFC64A-AF73-4DCC-9FCF-6BD53F0B51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F512943-CB19-418B-8C3E-AB96B89A94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D20995-AE3E-4659-A659-A06B2C1DE9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116210-9082-43B7-A1DA-8B2F6D2F7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438D56-AA6F-4922-8E52-7916608F3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10E6B6-8141-459E-BA56-176DAD754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1172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2177D-B95F-4DF7-B3DC-64DC4B53C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ABDB72-8E33-4256-9101-BFD9039B2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8B8683-0365-4B22-882D-4A5CD0A30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818FFF-8D01-4DCA-ABE5-B16514679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543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8B8F4A-09DF-477B-A35B-6CB3F9C26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13656D-F34A-4B33-8728-3F4EFFCCD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177B31-932E-4577-BA90-F650A6CB9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672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258A7-95E0-41D0-8C49-F15DE9EDC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5DE0E-5C0D-4A82-ADED-0B49231660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999FB5-5E12-42ED-A646-31CBBC18C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C929D1-FA8C-4CAA-BBDB-02D6A2C8F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2CF6E6-A60B-4618-8851-BA827D0D7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50E9E8-EDE5-4E30-8671-FA2C865BD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468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7C171-36EA-4C8D-8BF9-CE1B491A8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86F855-E5E7-4183-B70B-4E350DA6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5F2FD6-4E93-480F-AF7F-F9AFF9322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D4233C-22B1-4C24-B5D9-9A10437041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B692E7-0420-46E2-A438-80B5FFCAF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A56DAE-25A2-45F5-9421-51EED77FA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926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4A558-FC42-497C-9FE5-C46DCDE4B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03B58E-F9D1-4D13-9585-407B3F27D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01DB4-A014-409C-A74D-95BF863E8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2D739-E72B-4FE4-A236-E8795B5F7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032A1-A3AA-446D-AD0E-6FE068B2E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873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7C1C6D-FB1D-4268-8CCF-3800EBFD43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AB189F-8E7D-4DDD-A6A4-36B6504EF1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3E3F7E-A923-4C6A-81BD-D12B435C1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C6A9B-202C-43B1-B0F1-DC603BDD65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6F92DF-CB6B-4952-A82C-6BF7D5410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222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16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E08A5A-4042-407D-8B10-D85DD09F82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90CCBF-D169-4927-AC4A-82C8FD4FC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45DAA-A398-49F7-BF7C-4BD46ED55E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F9492-D908-4BDE-A6AB-1E575DB7C389}" type="datetimeFigureOut">
              <a:rPr lang="en-GB" smtClean="0"/>
              <a:t>23/11/2024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00595-78E2-4C89-9A35-45D97E7BC8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25DD38-AFF7-4A83-83C5-9151A2FE6E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A8CE-56DA-4A19-8EFC-B11ACE42B2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340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croix-maths-multiplier-x-14792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croix-maths-multiplier-x-14792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phxP5_OhOtk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croix-maths-multiplier-x-14792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croix-maths-multiplier-x-14792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croix-maths-multiplier-x-147923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seemaths.com/games-resources/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mathszone.co.uk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bbc.co.uk/bitesize/subjects/z826n39" TargetMode="External"/><Relationship Id="rId5" Type="http://schemas.openxmlformats.org/officeDocument/2006/relationships/hyperlink" Target="https://www.bbc.co.uk/cbeebies/grownups/help-your-child-with-maths" TargetMode="External"/><Relationship Id="rId4" Type="http://schemas.openxmlformats.org/officeDocument/2006/relationships/hyperlink" Target="https://pixabay.com/fr/croix-maths-multiplier-x-147923/" TargetMode="External"/><Relationship Id="rId9" Type="http://schemas.openxmlformats.org/officeDocument/2006/relationships/hyperlink" Target="https://www.topmarks.co.uk/maths-games/hit-the-butt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6EFCA69-F15C-4899-A516-A785037AD895}"/>
              </a:ext>
            </a:extLst>
          </p:cNvPr>
          <p:cNvSpPr txBox="1"/>
          <p:nvPr/>
        </p:nvSpPr>
        <p:spPr>
          <a:xfrm>
            <a:off x="1773810" y="2367171"/>
            <a:ext cx="864437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Times Tables</a:t>
            </a:r>
          </a:p>
          <a:p>
            <a:pPr algn="ctr"/>
            <a:endParaRPr lang="en-GB" sz="44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44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Why are they important?</a:t>
            </a:r>
          </a:p>
        </p:txBody>
      </p:sp>
      <p:pic>
        <p:nvPicPr>
          <p:cNvPr id="7" name="Picture 6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AB5465FF-FAA0-4ED8-9AAF-83EB25E15ED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85438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8B116-6624-4861-AED2-6E255F25F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Why Focus on Times Tables?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035716-BC0B-4D6A-A0C2-5C8DBA7C8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1004" y="1904215"/>
            <a:ext cx="10515600" cy="39686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sz="3900" dirty="0"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latin typeface="Twinkl Cursive Looped" panose="02000000000000000000" pitchFamily="2" charset="0"/>
              </a:rPr>
              <a:t> </a:t>
            </a: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Times tables are a cornerstone of mathematics.</a:t>
            </a:r>
          </a:p>
          <a:p>
            <a:pPr marL="0" indent="0">
              <a:buNone/>
            </a:pPr>
            <a:endParaRPr lang="en-GB" sz="39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They underpin many areas of maths, including</a:t>
            </a:r>
          </a:p>
          <a:p>
            <a:pPr marL="0" indent="0">
              <a:buNone/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  division, fractions and algebra.</a:t>
            </a:r>
          </a:p>
          <a:p>
            <a:pPr marL="0" indent="0">
              <a:buNone/>
            </a:pPr>
            <a:endParaRPr lang="en-GB" sz="39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Quick recall builds confidence and reduced frustration.</a:t>
            </a:r>
          </a:p>
          <a:p>
            <a:endParaRPr lang="en-GB" dirty="0"/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0E470D6A-C8C9-4A15-99B9-E7ACEC0A74EC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8948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923F7-581A-4CA7-9416-F5A3C23F9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Benefits of Learning Times Tables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3A5FFA-8F38-46DB-9EE1-BDB130F60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531" y="1071480"/>
            <a:ext cx="11378938" cy="5692251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Faster problem solving. Having a secure understanding of times tables means children are able to solve calculation more quickly.</a:t>
            </a:r>
          </a:p>
          <a:p>
            <a:pPr marL="0" indent="0">
              <a:buNone/>
            </a:pPr>
            <a:endParaRPr lang="en-GB" sz="32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Stronger number sense. Children are able to understand relationships between numbers and ‘see’ links.</a:t>
            </a:r>
          </a:p>
          <a:p>
            <a:pPr marL="0" indent="0">
              <a:buNone/>
            </a:pPr>
            <a:endParaRPr lang="en-GB" sz="32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Secure foundations. These provide the children will the skills needed for many areas of maths including division, long multiplication, decimals, fractions, percentages, algebra, etc.</a:t>
            </a:r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D43B0871-AA80-4BD7-A39D-72E1FD810D97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59091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EA2CF-C48F-4B21-8665-54F0A18017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5431" y="0"/>
            <a:ext cx="11101137" cy="1088189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Real World Applications</a:t>
            </a:r>
            <a:endParaRPr lang="en-GB" sz="4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8DC83E-24F1-413B-B81F-A37B9A57E5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9284" y="1556083"/>
            <a:ext cx="11213432" cy="5301917"/>
          </a:xfrm>
        </p:spPr>
        <p:txBody>
          <a:bodyPr>
            <a:noAutofit/>
          </a:bodyPr>
          <a:lstStyle/>
          <a:p>
            <a:pPr marL="342900" indent="-342900" algn="l">
              <a:buBlip>
                <a:blip r:embed="rId2">
                  <a:extLst/>
                </a:blip>
              </a:buBlip>
            </a:pPr>
            <a:r>
              <a:rPr lang="en-GB" sz="3600" dirty="0">
                <a:latin typeface="Twinkl Cursive Looped" panose="02000000000000000000" pitchFamily="2" charset="0"/>
              </a:rPr>
              <a:t> </a:t>
            </a: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Budgeting: Calculating costs for multiple items.</a:t>
            </a:r>
          </a:p>
          <a:p>
            <a:pPr algn="l"/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342900" indent="-342900" algn="l">
              <a:buBlip>
                <a:blip r:embed="rId2">
                  <a:extLst/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Time Management: Multiplying hours and minutes.</a:t>
            </a:r>
          </a:p>
          <a:p>
            <a:pPr marL="342900" indent="-342900" algn="l">
              <a:buBlip>
                <a:blip r:embed="rId2">
                  <a:extLst/>
                </a:blip>
              </a:buBlip>
            </a:pPr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342900" indent="-342900" algn="l">
              <a:buBlip>
                <a:blip r:embed="rId2">
                  <a:extLst/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Measurement: Converting between units (e.g., cm to metres).</a:t>
            </a:r>
          </a:p>
          <a:p>
            <a:pPr algn="l"/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342900" indent="-342900" algn="l">
              <a:buBlip>
                <a:blip r:embed="rId2">
                  <a:extLst/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Interactive Question: 'How many wheels are there on 8 bicycles?'</a:t>
            </a:r>
          </a:p>
          <a:p>
            <a:pPr algn="l"/>
            <a:endParaRPr lang="en-GB" sz="3600" dirty="0"/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70BFE584-2733-4417-BD04-E26FE098E39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4868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90236-D53B-4BC0-987C-510CDFDDD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Times Tables in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5B592-484D-4BA0-84D0-75ACF6F92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The national curriculum lays out expectations for times tables fluency by age:</a:t>
            </a: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Y2 – x2, x5 and x10</a:t>
            </a: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Y3 – x3, x4 and x8</a:t>
            </a: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Y4 – all tables to x12</a:t>
            </a:r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9369BF8C-C8A8-4FC9-B43A-903405D8809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49670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4B78D-A6A4-462C-B286-A8D0A06FEA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7942" y="0"/>
            <a:ext cx="11576115" cy="945562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Multiplication Times Tables Check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A5C94E-07AE-4808-96D7-3C0D5FD545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638" y="812113"/>
            <a:ext cx="8368723" cy="6045887"/>
          </a:xfrm>
          <a:prstGeom prst="rect">
            <a:avLst/>
          </a:prstGeom>
        </p:spPr>
      </p:pic>
      <p:pic>
        <p:nvPicPr>
          <p:cNvPr id="6" name="Picture 5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1817CC26-6C53-4987-93CC-C9D1059FA5C6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8399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DB57E-6010-4AE7-9B8C-A91409F9FF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5742"/>
            <a:ext cx="9144000" cy="887194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Times Table Rock Stars</a:t>
            </a:r>
            <a:endParaRPr lang="en-GB" sz="4400" u="sng" dirty="0">
              <a:solidFill>
                <a:srgbClr val="0070C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49EFF9-8090-47CF-9C75-078EDF1CAF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527" y="1673258"/>
            <a:ext cx="11726945" cy="5184742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Times Table Rock Stars is an exciting game which helps children to learn and practise their times tables. Through a “little and often” approach, children secure their times table knowledge whilst having fun! </a:t>
            </a:r>
          </a:p>
          <a:p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Children from Y2-Y6 have 15 minutes of TTRS homework each week.</a:t>
            </a:r>
          </a:p>
          <a:p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  <a:ea typeface="Times New Roman" panose="02020603050405020304" pitchFamily="18" charset="0"/>
            </a:endParaRPr>
          </a:p>
          <a:p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You can download the app from the app store or play on the Times Table Rock Stars game on their website.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1E7B9E-4A0F-44E7-9E1B-68013CA455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8704" y="121780"/>
            <a:ext cx="2340768" cy="1266317"/>
          </a:xfrm>
          <a:prstGeom prst="rect">
            <a:avLst/>
          </a:prstGeom>
        </p:spPr>
      </p:pic>
      <p:pic>
        <p:nvPicPr>
          <p:cNvPr id="5" name="Picture 4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03DCE703-455F-4D97-A82F-08D4CD42FDD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85220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0FF14-0B34-4BAB-8B3F-FFBA0FDE5F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66395"/>
            <a:ext cx="9144000" cy="753571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Checking your child’s progress</a:t>
            </a:r>
            <a:endParaRPr lang="en-GB" sz="4400" u="sng" dirty="0">
              <a:solidFill>
                <a:srgbClr val="0070C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E2FE45-DCDE-4443-9EF4-FD97EA747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5097" y="1469543"/>
            <a:ext cx="6956426" cy="5515719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Checking your child’s progress is easy:</a:t>
            </a:r>
          </a:p>
          <a:p>
            <a:endParaRPr lang="en-GB" sz="2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When your child has logged in, select their avatar in the top right hand corner and then select the  ‘My Stats’ option. </a:t>
            </a:r>
          </a:p>
          <a:p>
            <a:endParaRPr lang="en-GB" sz="2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In the effort tab, you can see how many minutes the children have played.</a:t>
            </a:r>
          </a:p>
          <a:p>
            <a:endParaRPr lang="en-GB" sz="2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r>
              <a:rPr lang="en-GB" sz="28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Under fluency, you can see how quickly your child is able to answer each question and how confident they are with their individual times table knowledge.</a:t>
            </a:r>
          </a:p>
          <a:p>
            <a:endParaRPr lang="en-GB" dirty="0"/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F540857A-8066-4108-94CE-36BAE4F07B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6351" y="16808"/>
            <a:ext cx="2315649" cy="125272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326E0C-252E-46DC-B46B-29779DE3891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7804" t="12962" b="19825"/>
          <a:stretch/>
        </p:blipFill>
        <p:spPr>
          <a:xfrm>
            <a:off x="9216650" y="1219966"/>
            <a:ext cx="2975350" cy="50655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A39219-99DA-4F4C-9C8C-D04B6538CD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01523" y="4431866"/>
            <a:ext cx="2632025" cy="1729094"/>
          </a:xfrm>
          <a:prstGeom prst="rect">
            <a:avLst/>
          </a:prstGeom>
        </p:spPr>
      </p:pic>
      <p:pic>
        <p:nvPicPr>
          <p:cNvPr id="7" name="Picture 6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E3245D7B-D34F-425F-A1F4-224FD0CDFF6E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0766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CFDBA-B71A-44F2-8D63-0F8C6E64A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x and ÷ go hand in hand!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BD6A66-7814-4274-B8BE-64FE481DA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100" y="942974"/>
            <a:ext cx="11353800" cy="6757235"/>
          </a:xfrm>
        </p:spPr>
        <p:txBody>
          <a:bodyPr>
            <a:noAutofit/>
          </a:bodyPr>
          <a:lstStyle/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Once children know the tables, they also know the division facts</a:t>
            </a:r>
          </a:p>
          <a:p>
            <a:pPr marL="0" indent="0">
              <a:buNone/>
            </a:pPr>
            <a:endParaRPr lang="en-GB" sz="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It is important for the children to practise these facts and that is why TTRS also asks division questions</a:t>
            </a:r>
          </a:p>
          <a:p>
            <a:pPr marL="0" indent="0">
              <a:buNone/>
            </a:pPr>
            <a:endParaRPr lang="en-GB" sz="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Division is the same as asking how many groups make a total</a:t>
            </a:r>
          </a:p>
          <a:p>
            <a:pPr marL="0" indent="0">
              <a:buNone/>
            </a:pPr>
            <a:endParaRPr lang="en-GB" sz="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24÷6. we calculate using the inverse, asking how many 6s make 24? ? X 6 = 24</a:t>
            </a:r>
          </a:p>
          <a:p>
            <a:pPr marL="0" indent="0">
              <a:buNone/>
            </a:pPr>
            <a:endParaRPr lang="en-GB" sz="8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6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 81÷9. How many 9s make 81?  ? X 9 = 81</a:t>
            </a:r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1CBA8CF3-26C6-4CB8-8C4E-54082F0AF51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80607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10C3E-C6FB-4FD6-9E20-59D7CB629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886120"/>
          </a:xfrm>
        </p:spPr>
        <p:txBody>
          <a:bodyPr>
            <a:normAutofit/>
          </a:bodyPr>
          <a:lstStyle/>
          <a:p>
            <a:r>
              <a:rPr lang="en-GB" sz="4400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How can you help at home?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F58218-5DD8-4902-9FDB-4233E5100F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7278" y="1171075"/>
            <a:ext cx="11983453" cy="6063916"/>
          </a:xfrm>
        </p:spPr>
        <p:txBody>
          <a:bodyPr>
            <a:normAutofit lnSpcReduction="10000"/>
          </a:bodyPr>
          <a:lstStyle/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Help with chanting, singing etc., to memorise times tables. Chant the table in order to commit it to memory.</a:t>
            </a:r>
          </a:p>
          <a:p>
            <a:pPr algn="l"/>
            <a:endParaRPr lang="en-GB" sz="32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Do a bit at a time – commit the first few to memory and then add two more facts. Then add more until your child can confidently chant the complete table.</a:t>
            </a:r>
          </a:p>
          <a:p>
            <a:pPr algn="l"/>
            <a:endParaRPr lang="en-GB" sz="32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Now you can mix up the order of the table. If 4x6 = 24, what goes next? If 7x6=42, what goes next?</a:t>
            </a:r>
          </a:p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endParaRPr lang="en-GB" sz="32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2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Then you can quick fire the table in a random order and practise, practise, practise to memorise the table.</a:t>
            </a:r>
          </a:p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 algn="l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algn="l"/>
            <a:endParaRPr lang="en-GB" sz="36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A9542D96-CB32-4561-B26F-6AD6B81BB6A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54429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95A0-EC10-4C7C-9300-19D57AFA4A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6026" y="-228433"/>
            <a:ext cx="7599947" cy="1325563"/>
          </a:xfrm>
        </p:spPr>
        <p:txBody>
          <a:bodyPr/>
          <a:lstStyle/>
          <a:p>
            <a:r>
              <a:rPr lang="en-GB" u="sng" dirty="0">
                <a:solidFill>
                  <a:srgbClr val="0070C0"/>
                </a:solidFill>
                <a:latin typeface="Twinkl Cursive Looped" panose="02000000000000000000" pitchFamily="2" charset="0"/>
              </a:rPr>
              <a:t>How can you help at home?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283CE-4755-4394-A8BD-8F8834DB2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8955" y="1267326"/>
            <a:ext cx="11642559" cy="5735053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Remind your child that multiplication is commutative – meaning it can be reversed, so 5x7 becomes 7x5. This means they can reduce the number of tables they have to memorise!</a:t>
            </a:r>
          </a:p>
          <a:p>
            <a:pPr marL="457200" indent="-4572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endParaRPr lang="en-GB" sz="39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Create opportunities in daily life – e.g. doubling recipes, helping with the shopping</a:t>
            </a:r>
          </a:p>
          <a:p>
            <a:pPr marL="0" indent="0">
              <a:buNone/>
            </a:pPr>
            <a:endParaRPr lang="en-GB" sz="39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Play games to support the learning of each times table in turn</a:t>
            </a:r>
          </a:p>
          <a:p>
            <a:pPr marL="0" indent="0">
              <a:buNone/>
            </a:pPr>
            <a:endParaRPr lang="en-GB" sz="3900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r>
              <a:rPr lang="en-GB" sz="3900" dirty="0">
                <a:solidFill>
                  <a:srgbClr val="0070C0"/>
                </a:solidFill>
                <a:latin typeface="Twinkl Cursive Looped" panose="02000000000000000000" pitchFamily="2" charset="0"/>
              </a:rPr>
              <a:t>Use computer games or apps to support learning</a:t>
            </a:r>
          </a:p>
          <a:p>
            <a:pPr marL="457200" indent="-457200">
              <a:buBlip>
                <a:blip r:embed="rId2">
                  <a:extLst>
                    <a:ext uri="{837473B0-CC2E-450A-ABE3-18F120FF3D39}">
                      <a1611:picAttrSrcUrl xmlns:a1611="http://schemas.microsoft.com/office/drawing/2016/11/main" r:id="rId3"/>
                    </a:ext>
                  </a:extLst>
                </a:blip>
              </a:buBlip>
            </a:pPr>
            <a:endParaRPr lang="en-GB" dirty="0">
              <a:solidFill>
                <a:srgbClr val="0070C0"/>
              </a:solidFill>
              <a:latin typeface="Twinkl Cursive Looped" panose="02000000000000000000" pitchFamily="2" charset="0"/>
            </a:endParaRPr>
          </a:p>
          <a:p>
            <a:endParaRPr lang="en-GB" dirty="0"/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0B6E0A31-5A07-42B0-A175-12F780E8FD19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0506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972-108E-4B67-ADE0-C73630AB95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5702" y="119440"/>
            <a:ext cx="10904621" cy="1228098"/>
          </a:xfrm>
        </p:spPr>
        <p:txBody>
          <a:bodyPr>
            <a:normAutofit fontScale="90000"/>
          </a:bodyPr>
          <a:lstStyle/>
          <a:p>
            <a:r>
              <a:rPr lang="en-GB" altLang="en-US" sz="4900" u="sng" dirty="0">
                <a:solidFill>
                  <a:srgbClr val="0070C0"/>
                </a:solidFill>
                <a:latin typeface="Twinkl Cursive Looped" panose="02000000000000000000" pitchFamily="2" charset="0"/>
                <a:cs typeface="Arial" charset="0"/>
              </a:rPr>
              <a:t>Websites to support children’s maths skills</a:t>
            </a:r>
            <a:br>
              <a:rPr lang="en-US" altLang="en-US" dirty="0">
                <a:solidFill>
                  <a:schemeClr val="accent4">
                    <a:lumMod val="10000"/>
                  </a:schemeClr>
                </a:solidFill>
                <a:latin typeface="Comic Sans MS" panose="030F0702030302020204" pitchFamily="66" charset="0"/>
                <a:cs typeface="Arial" charset="0"/>
              </a:rPr>
            </a:br>
            <a:endParaRPr lang="en-GB" dirty="0"/>
          </a:p>
        </p:txBody>
      </p:sp>
      <p:pic>
        <p:nvPicPr>
          <p:cNvPr id="4" name="Picture 3" descr="C:\Users\ces51\AppData\Local\Microsoft\Windows\INetCache\Content.MSO\E9803992.tmp">
            <a:extLst>
              <a:ext uri="{FF2B5EF4-FFF2-40B4-BE49-F238E27FC236}">
                <a16:creationId xmlns:a16="http://schemas.microsoft.com/office/drawing/2014/main" id="{B12506D6-C977-4EB8-BF64-0B1455283ADF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55" y="0"/>
            <a:ext cx="998371" cy="104273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248F4A-C812-488F-8F92-7E6A705F57AE}"/>
              </a:ext>
            </a:extLst>
          </p:cNvPr>
          <p:cNvSpPr txBox="1"/>
          <p:nvPr/>
        </p:nvSpPr>
        <p:spPr>
          <a:xfrm>
            <a:off x="268955" y="1042737"/>
            <a:ext cx="11951367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  <a:hlinkClick r:id="rId5"/>
              </a:rPr>
              <a:t>CBeebies</a:t>
            </a: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 have lots of fun and interactive games and activities to help get our younger children excited about Maths</a:t>
            </a:r>
          </a:p>
          <a:p>
            <a:pPr lvl="0"/>
            <a:endParaRPr lang="en-GB" sz="10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  <a:hlinkClick r:id="rId6"/>
              </a:rPr>
              <a:t>BBC Bitesize </a:t>
            </a: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– lots of information alongside short videos help to make the learning enjoyable and accessible for all children</a:t>
            </a:r>
          </a:p>
          <a:p>
            <a:endParaRPr lang="en-GB" sz="10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  <a:hlinkClick r:id="rId7"/>
              </a:rPr>
              <a:t>Maths Zone </a:t>
            </a: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– this site is jam-packed with fun ways to learn more about maths.</a:t>
            </a:r>
          </a:p>
          <a:p>
            <a:endParaRPr lang="en-GB" sz="10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  <a:hlinkClick r:id="rId8"/>
              </a:rPr>
              <a:t>I See Maths </a:t>
            </a: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– a useful site with a plethora of ideas for fun games that all the family</a:t>
            </a:r>
          </a:p>
          <a:p>
            <a:endParaRPr lang="en-GB" sz="10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45720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  <a:hlinkClick r:id="rId9"/>
              </a:rPr>
              <a:t>Hit the Button </a:t>
            </a:r>
            <a:r>
              <a:rPr lang="en-GB" sz="3200" dirty="0">
                <a:solidFill>
                  <a:prstClr val="black"/>
                </a:solidFill>
                <a:latin typeface="Twinkl Cursive Looped" panose="02000000000000000000" pitchFamily="2" charset="0"/>
              </a:rPr>
              <a:t>– children love this game as it helps to increase confidence through practising times tables and number bonds. </a:t>
            </a:r>
          </a:p>
          <a:p>
            <a:pPr marL="45720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endParaRPr lang="en-GB" sz="3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457200" lvl="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endParaRPr lang="en-GB" sz="3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  <a:p>
            <a:pPr marL="457200" lvl="0" indent="-457200">
              <a:buBlip>
                <a:blip r:embed="rId3">
                  <a:extLst>
                    <a:ext uri="{837473B0-CC2E-450A-ABE3-18F120FF3D39}">
                      <a1611:picAttrSrcUrl xmlns:a1611="http://schemas.microsoft.com/office/drawing/2016/11/main" r:id="rId4"/>
                    </a:ext>
                  </a:extLst>
                </a:blip>
              </a:buBlip>
            </a:pPr>
            <a:endParaRPr lang="en-GB" sz="3200" dirty="0">
              <a:solidFill>
                <a:prstClr val="black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164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1319</TotalTime>
  <Words>751</Words>
  <Application>Microsoft Office PowerPoint</Application>
  <PresentationFormat>Widescreen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Times New Roman</vt:lpstr>
      <vt:lpstr>Twinkl Cursive Looped</vt:lpstr>
      <vt:lpstr>Office Theme</vt:lpstr>
      <vt:lpstr>PowerPoint Presentation</vt:lpstr>
      <vt:lpstr>Why Focus on Times Tables?</vt:lpstr>
      <vt:lpstr>Benefits of Learning Times Tables</vt:lpstr>
      <vt:lpstr>Real World Applications</vt:lpstr>
      <vt:lpstr>Times Tables in school</vt:lpstr>
      <vt:lpstr>Multiplication Times Tables Check</vt:lpstr>
      <vt:lpstr>Times Table Rock Stars</vt:lpstr>
      <vt:lpstr>Checking your child’s progress</vt:lpstr>
      <vt:lpstr>x and ÷ go hand in hand!</vt:lpstr>
      <vt:lpstr>How can you help at home?</vt:lpstr>
      <vt:lpstr>How can you help at home?</vt:lpstr>
      <vt:lpstr>Websites to support children’s maths skills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Joanne GREGORY</dc:creator>
  <cp:lastModifiedBy>Joanne GREGORY</cp:lastModifiedBy>
  <cp:revision>21</cp:revision>
  <dcterms:created xsi:type="dcterms:W3CDTF">2024-11-23T22:38:41Z</dcterms:created>
  <dcterms:modified xsi:type="dcterms:W3CDTF">2024-11-24T20:38:01Z</dcterms:modified>
</cp:coreProperties>
</file>