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98" r:id="rId6"/>
    <p:sldId id="399" r:id="rId7"/>
    <p:sldId id="400" r:id="rId8"/>
    <p:sldId id="401" r:id="rId9"/>
    <p:sldId id="360" r:id="rId10"/>
    <p:sldId id="373" r:id="rId11"/>
    <p:sldId id="367" r:id="rId12"/>
    <p:sldId id="374" r:id="rId13"/>
    <p:sldId id="396" r:id="rId14"/>
    <p:sldId id="397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1D1"/>
    <a:srgbClr val="FFA7A7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8C8A18-E3F2-494F-A3F0-8749CA5321DA}" v="35" dt="2019-12-12T11:57:50.941"/>
    <p1510:client id="{EBE6CD04-9E39-43D5-8798-CF37A3A88A2A}" v="72" dt="2019-12-11T14:23:12.6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Spring Block 1 – Addition and Subtraction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Add by Counting On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FDE28E63-EDCC-4171-BD99-E9846AB279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117E0FF-E11E-42C4-AB16-8A1846FA1A4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9F125F8E-0EBF-4F5C-9430-85E52906B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770063-ADB3-4C65-BFD2-5A0372F90F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D30E5D0-FCC4-4840-B2D2-02F8562808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7085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70E4CA4-01D3-4622-96B3-30C60A22E09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rabbit is jumping to get the carrots.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has done 7 jumps so far.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more jumps does the rabbit need to do?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6" name="Table 4">
            <a:extLst>
              <a:ext uri="{FF2B5EF4-FFF2-40B4-BE49-F238E27FC236}">
                <a16:creationId xmlns:a16="http://schemas.microsoft.com/office/drawing/2014/main" id="{084427CC-2ABA-4510-A64B-97F2D41E51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049511"/>
              </p:ext>
            </p:extLst>
          </p:nvPr>
        </p:nvGraphicFramePr>
        <p:xfrm>
          <a:off x="1105398" y="3770686"/>
          <a:ext cx="7020000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3019294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4719559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702261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8358860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66056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5708365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2407386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90550353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3304761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36704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87911980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2730082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18824729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004113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274644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415610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EAD0361D-F029-49E3-B6D0-609498672B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7940990"/>
              </p:ext>
            </p:extLst>
          </p:nvPr>
        </p:nvGraphicFramePr>
        <p:xfrm>
          <a:off x="871398" y="4040235"/>
          <a:ext cx="7488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80576313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0402838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141807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589091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13390252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9715775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640679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68227949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832565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27291694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935597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79529144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83523971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0429674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07609718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06724266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990573"/>
                  </a:ext>
                </a:extLst>
              </a:tr>
            </a:tbl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:a16="http://schemas.microsoft.com/office/drawing/2014/main" id="{C931E7C9-39FB-46C1-8CED-E916C368708A}"/>
              </a:ext>
            </a:extLst>
          </p:cNvPr>
          <p:cNvGrpSpPr/>
          <p:nvPr/>
        </p:nvGrpSpPr>
        <p:grpSpPr>
          <a:xfrm>
            <a:off x="1105398" y="3532647"/>
            <a:ext cx="3302355" cy="226701"/>
            <a:chOff x="1105398" y="3532647"/>
            <a:chExt cx="3302355" cy="226701"/>
          </a:xfrm>
        </p:grpSpPr>
        <p:sp>
          <p:nvSpPr>
            <p:cNvPr id="30" name="Arrow: Curved Down 29">
              <a:extLst>
                <a:ext uri="{FF2B5EF4-FFF2-40B4-BE49-F238E27FC236}">
                  <a16:creationId xmlns:a16="http://schemas.microsoft.com/office/drawing/2014/main" id="{AA97B921-5977-443D-A463-FDD6A77B638F}"/>
                </a:ext>
              </a:extLst>
            </p:cNvPr>
            <p:cNvSpPr/>
            <p:nvPr/>
          </p:nvSpPr>
          <p:spPr>
            <a:xfrm>
              <a:off x="1105398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1" name="Arrow: Curved Down 30">
              <a:extLst>
                <a:ext uri="{FF2B5EF4-FFF2-40B4-BE49-F238E27FC236}">
                  <a16:creationId xmlns:a16="http://schemas.microsoft.com/office/drawing/2014/main" id="{766D4A62-666C-4500-BA98-29415460DDB3}"/>
                </a:ext>
              </a:extLst>
            </p:cNvPr>
            <p:cNvSpPr/>
            <p:nvPr/>
          </p:nvSpPr>
          <p:spPr>
            <a:xfrm>
              <a:off x="1575298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2" name="Arrow: Curved Down 31">
              <a:extLst>
                <a:ext uri="{FF2B5EF4-FFF2-40B4-BE49-F238E27FC236}">
                  <a16:creationId xmlns:a16="http://schemas.microsoft.com/office/drawing/2014/main" id="{C3C0F9D5-77DF-4EE2-945B-E7D5A795B38E}"/>
                </a:ext>
              </a:extLst>
            </p:cNvPr>
            <p:cNvSpPr/>
            <p:nvPr/>
          </p:nvSpPr>
          <p:spPr>
            <a:xfrm>
              <a:off x="2042240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7" name="Arrow: Curved Down 36">
              <a:extLst>
                <a:ext uri="{FF2B5EF4-FFF2-40B4-BE49-F238E27FC236}">
                  <a16:creationId xmlns:a16="http://schemas.microsoft.com/office/drawing/2014/main" id="{2D8ADB83-00AD-426B-946E-76A34A4466AB}"/>
                </a:ext>
              </a:extLst>
            </p:cNvPr>
            <p:cNvSpPr/>
            <p:nvPr/>
          </p:nvSpPr>
          <p:spPr>
            <a:xfrm>
              <a:off x="2512140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8" name="Arrow: Curved Down 37">
              <a:extLst>
                <a:ext uri="{FF2B5EF4-FFF2-40B4-BE49-F238E27FC236}">
                  <a16:creationId xmlns:a16="http://schemas.microsoft.com/office/drawing/2014/main" id="{87297B9F-ADD4-4C46-B3CE-2E77878298C2}"/>
                </a:ext>
              </a:extLst>
            </p:cNvPr>
            <p:cNvSpPr/>
            <p:nvPr/>
          </p:nvSpPr>
          <p:spPr>
            <a:xfrm>
              <a:off x="2980561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9" name="Arrow: Curved Down 38">
              <a:extLst>
                <a:ext uri="{FF2B5EF4-FFF2-40B4-BE49-F238E27FC236}">
                  <a16:creationId xmlns:a16="http://schemas.microsoft.com/office/drawing/2014/main" id="{5193967B-494F-49E6-A282-2BB057DABB78}"/>
                </a:ext>
              </a:extLst>
            </p:cNvPr>
            <p:cNvSpPr/>
            <p:nvPr/>
          </p:nvSpPr>
          <p:spPr>
            <a:xfrm>
              <a:off x="3436316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0" name="Arrow: Curved Down 39">
              <a:extLst>
                <a:ext uri="{FF2B5EF4-FFF2-40B4-BE49-F238E27FC236}">
                  <a16:creationId xmlns:a16="http://schemas.microsoft.com/office/drawing/2014/main" id="{81D3302B-1DD1-4D3C-84AE-6BC2A44CD5FD}"/>
                </a:ext>
              </a:extLst>
            </p:cNvPr>
            <p:cNvSpPr/>
            <p:nvPr/>
          </p:nvSpPr>
          <p:spPr>
            <a:xfrm>
              <a:off x="3909776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6940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9F125F8E-0EBF-4F5C-9430-85E52906B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770063-ADB3-4C65-BFD2-5A0372F90F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D30E5D0-FCC4-4840-B2D2-02F8562808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7085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70E4CA4-01D3-4622-96B3-30C60A22E09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rabbit is jumping to get the carrots.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has done 7 jumps so far.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more jumps does the rabbit need to do?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EA71F5A-1293-45C0-AA83-EE94ED9AC799}"/>
              </a:ext>
            </a:extLst>
          </p:cNvPr>
          <p:cNvGraphicFramePr>
            <a:graphicFrameLocks noGrp="1"/>
          </p:cNvGraphicFramePr>
          <p:nvPr/>
        </p:nvGraphicFramePr>
        <p:xfrm>
          <a:off x="871398" y="4040235"/>
          <a:ext cx="7488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80576313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0402838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141807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589091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13390252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89715775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15640679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68227949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8325656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27291694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935597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79529144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83523971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0429674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07609718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06724266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990573"/>
                  </a:ext>
                </a:extLst>
              </a:tr>
            </a:tbl>
          </a:graphicData>
        </a:graphic>
      </p:graphicFrame>
      <p:grpSp>
        <p:nvGrpSpPr>
          <p:cNvPr id="18" name="Group 17">
            <a:extLst>
              <a:ext uri="{FF2B5EF4-FFF2-40B4-BE49-F238E27FC236}">
                <a16:creationId xmlns:a16="http://schemas.microsoft.com/office/drawing/2014/main" id="{520DF481-433A-45C5-9B27-FE5772534729}"/>
              </a:ext>
            </a:extLst>
          </p:cNvPr>
          <p:cNvGrpSpPr/>
          <p:nvPr/>
        </p:nvGrpSpPr>
        <p:grpSpPr>
          <a:xfrm>
            <a:off x="4379152" y="3529472"/>
            <a:ext cx="1904719" cy="226701"/>
            <a:chOff x="1105398" y="3532647"/>
            <a:chExt cx="1904719" cy="226701"/>
          </a:xfrm>
        </p:grpSpPr>
        <p:sp>
          <p:nvSpPr>
            <p:cNvPr id="19" name="Arrow: Curved Down 18">
              <a:extLst>
                <a:ext uri="{FF2B5EF4-FFF2-40B4-BE49-F238E27FC236}">
                  <a16:creationId xmlns:a16="http://schemas.microsoft.com/office/drawing/2014/main" id="{9859144A-28DE-4E17-9104-B71B7D0EB685}"/>
                </a:ext>
              </a:extLst>
            </p:cNvPr>
            <p:cNvSpPr/>
            <p:nvPr/>
          </p:nvSpPr>
          <p:spPr>
            <a:xfrm>
              <a:off x="1105398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2" name="Arrow: Curved Down 21">
              <a:extLst>
                <a:ext uri="{FF2B5EF4-FFF2-40B4-BE49-F238E27FC236}">
                  <a16:creationId xmlns:a16="http://schemas.microsoft.com/office/drawing/2014/main" id="{C5A17966-1DE5-4D4E-A5B7-8DFB983EC80F}"/>
                </a:ext>
              </a:extLst>
            </p:cNvPr>
            <p:cNvSpPr/>
            <p:nvPr/>
          </p:nvSpPr>
          <p:spPr>
            <a:xfrm>
              <a:off x="1575298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3" name="Arrow: Curved Down 22">
              <a:extLst>
                <a:ext uri="{FF2B5EF4-FFF2-40B4-BE49-F238E27FC236}">
                  <a16:creationId xmlns:a16="http://schemas.microsoft.com/office/drawing/2014/main" id="{3FF3069D-B746-4322-AF85-50FE6751823D}"/>
                </a:ext>
              </a:extLst>
            </p:cNvPr>
            <p:cNvSpPr/>
            <p:nvPr/>
          </p:nvSpPr>
          <p:spPr>
            <a:xfrm>
              <a:off x="2042240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4" name="Arrow: Curved Down 23">
              <a:extLst>
                <a:ext uri="{FF2B5EF4-FFF2-40B4-BE49-F238E27FC236}">
                  <a16:creationId xmlns:a16="http://schemas.microsoft.com/office/drawing/2014/main" id="{9BC583D5-1AE3-4AB2-A911-191DC583DF66}"/>
                </a:ext>
              </a:extLst>
            </p:cNvPr>
            <p:cNvSpPr/>
            <p:nvPr/>
          </p:nvSpPr>
          <p:spPr>
            <a:xfrm>
              <a:off x="2512140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C0FEC76-B636-40E2-A564-9C4704A42356}"/>
              </a:ext>
            </a:extLst>
          </p:cNvPr>
          <p:cNvGrpSpPr/>
          <p:nvPr/>
        </p:nvGrpSpPr>
        <p:grpSpPr>
          <a:xfrm>
            <a:off x="1105398" y="3532647"/>
            <a:ext cx="3302355" cy="226701"/>
            <a:chOff x="1105398" y="3532647"/>
            <a:chExt cx="3302355" cy="226701"/>
          </a:xfrm>
        </p:grpSpPr>
        <p:sp>
          <p:nvSpPr>
            <p:cNvPr id="27" name="Arrow: Curved Down 26">
              <a:extLst>
                <a:ext uri="{FF2B5EF4-FFF2-40B4-BE49-F238E27FC236}">
                  <a16:creationId xmlns:a16="http://schemas.microsoft.com/office/drawing/2014/main" id="{79764913-6CC9-4F8D-AB59-A6D79A181E66}"/>
                </a:ext>
              </a:extLst>
            </p:cNvPr>
            <p:cNvSpPr/>
            <p:nvPr/>
          </p:nvSpPr>
          <p:spPr>
            <a:xfrm>
              <a:off x="1105398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3" name="Arrow: Curved Down 32">
              <a:extLst>
                <a:ext uri="{FF2B5EF4-FFF2-40B4-BE49-F238E27FC236}">
                  <a16:creationId xmlns:a16="http://schemas.microsoft.com/office/drawing/2014/main" id="{08C50C2C-0F19-4412-8079-A3B88F9ACAB5}"/>
                </a:ext>
              </a:extLst>
            </p:cNvPr>
            <p:cNvSpPr/>
            <p:nvPr/>
          </p:nvSpPr>
          <p:spPr>
            <a:xfrm>
              <a:off x="1575298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4" name="Arrow: Curved Down 33">
              <a:extLst>
                <a:ext uri="{FF2B5EF4-FFF2-40B4-BE49-F238E27FC236}">
                  <a16:creationId xmlns:a16="http://schemas.microsoft.com/office/drawing/2014/main" id="{8012302B-6DDF-4550-914D-509491D68348}"/>
                </a:ext>
              </a:extLst>
            </p:cNvPr>
            <p:cNvSpPr/>
            <p:nvPr/>
          </p:nvSpPr>
          <p:spPr>
            <a:xfrm>
              <a:off x="2042240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5" name="Arrow: Curved Down 34">
              <a:extLst>
                <a:ext uri="{FF2B5EF4-FFF2-40B4-BE49-F238E27FC236}">
                  <a16:creationId xmlns:a16="http://schemas.microsoft.com/office/drawing/2014/main" id="{84437AD9-7343-447C-81B4-80B9DAF181F2}"/>
                </a:ext>
              </a:extLst>
            </p:cNvPr>
            <p:cNvSpPr/>
            <p:nvPr/>
          </p:nvSpPr>
          <p:spPr>
            <a:xfrm>
              <a:off x="2512140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6" name="Arrow: Curved Down 35">
              <a:extLst>
                <a:ext uri="{FF2B5EF4-FFF2-40B4-BE49-F238E27FC236}">
                  <a16:creationId xmlns:a16="http://schemas.microsoft.com/office/drawing/2014/main" id="{A632284D-1F5E-4E64-A02C-016BEF6925F3}"/>
                </a:ext>
              </a:extLst>
            </p:cNvPr>
            <p:cNvSpPr/>
            <p:nvPr/>
          </p:nvSpPr>
          <p:spPr>
            <a:xfrm>
              <a:off x="2980561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1" name="Arrow: Curved Down 40">
              <a:extLst>
                <a:ext uri="{FF2B5EF4-FFF2-40B4-BE49-F238E27FC236}">
                  <a16:creationId xmlns:a16="http://schemas.microsoft.com/office/drawing/2014/main" id="{10805BF7-2E84-4AA1-ABCA-C0246AEBC123}"/>
                </a:ext>
              </a:extLst>
            </p:cNvPr>
            <p:cNvSpPr/>
            <p:nvPr/>
          </p:nvSpPr>
          <p:spPr>
            <a:xfrm>
              <a:off x="3436316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2" name="Arrow: Curved Down 41">
              <a:extLst>
                <a:ext uri="{FF2B5EF4-FFF2-40B4-BE49-F238E27FC236}">
                  <a16:creationId xmlns:a16="http://schemas.microsoft.com/office/drawing/2014/main" id="{7A016E24-67C3-4EC0-87C1-6F89A43B31A1}"/>
                </a:ext>
              </a:extLst>
            </p:cNvPr>
            <p:cNvSpPr/>
            <p:nvPr/>
          </p:nvSpPr>
          <p:spPr>
            <a:xfrm>
              <a:off x="3909776" y="3532647"/>
              <a:ext cx="497977" cy="226701"/>
            </a:xfrm>
            <a:prstGeom prst="curvedDownArrow">
              <a:avLst>
                <a:gd name="adj1" fmla="val 0"/>
                <a:gd name="adj2" fmla="val 24442"/>
                <a:gd name="adj3" fmla="val 23323"/>
              </a:avLst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91A3E4A9-5FDA-4FC4-9387-9E7EBD583218}"/>
              </a:ext>
            </a:extLst>
          </p:cNvPr>
          <p:cNvGraphicFramePr>
            <a:graphicFrameLocks noGrp="1"/>
          </p:cNvGraphicFramePr>
          <p:nvPr/>
        </p:nvGraphicFramePr>
        <p:xfrm>
          <a:off x="1105398" y="3770686"/>
          <a:ext cx="7020000" cy="3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3019294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4719559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702261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8358860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466056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5708365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24073864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90550353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3304761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436704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87911980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12730082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18824729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70041131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274644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415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5346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9F125F8E-0EBF-4F5C-9430-85E52906B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770063-ADB3-4C65-BFD2-5A0372F90F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19EA7A2-F650-4AFF-9D0D-6EE9E8BB18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9799"/>
            <a:ext cx="8913124" cy="63221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FE03AEF7-1FEF-42E5-BC1E-42B2817B9C8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D1E11FD-609E-4FDD-AC6B-799DB2768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707195"/>
              </p:ext>
            </p:extLst>
          </p:nvPr>
        </p:nvGraphicFramePr>
        <p:xfrm>
          <a:off x="3027959" y="4097358"/>
          <a:ext cx="3206128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6128">
                  <a:extLst>
                    <a:ext uri="{9D8B030D-6E8A-4147-A177-3AD203B41FA5}">
                      <a16:colId xmlns:a16="http://schemas.microsoft.com/office/drawing/2014/main" val="2094174554"/>
                    </a:ext>
                  </a:extLst>
                </a:gridCol>
              </a:tblGrid>
              <a:tr h="33283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Ted has 8 marbles.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He wins 6 more.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Now he has 14 marbles.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10716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9023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9F125F8E-0EBF-4F5C-9430-85E52906B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770063-ADB3-4C65-BFD2-5A0372F90F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229BC33-89AA-4F30-AEB2-37BFFDAC0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9799"/>
            <a:ext cx="8913124" cy="63221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955C9E88-D9AA-4A2B-BDA0-2C25B30524D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B5DEC37E-8444-4875-AD2E-C06EE6A898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942644"/>
              </p:ext>
            </p:extLst>
          </p:nvPr>
        </p:nvGraphicFramePr>
        <p:xfrm>
          <a:off x="3027959" y="4097358"/>
          <a:ext cx="3206128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6128">
                  <a:extLst>
                    <a:ext uri="{9D8B030D-6E8A-4147-A177-3AD203B41FA5}">
                      <a16:colId xmlns:a16="http://schemas.microsoft.com/office/drawing/2014/main" val="2094174554"/>
                    </a:ext>
                  </a:extLst>
                </a:gridCol>
              </a:tblGrid>
              <a:tr h="33283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Ted has 8 marbles.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He wins 6 more.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Now he has 14 marbles.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10716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484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complete the number sentence.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9A2B88-4A93-4179-843A-D792B184B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68D690-5361-4D37-8C9D-64967AB995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6C01408-F4EB-43A9-BEBD-F3FD282ECE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676470"/>
              </p:ext>
            </p:extLst>
          </p:nvPr>
        </p:nvGraphicFramePr>
        <p:xfrm>
          <a:off x="1476223" y="4190209"/>
          <a:ext cx="6336000" cy="4484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73348590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688594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11998322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95571177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93982893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47124533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832495208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60946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40857817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72851772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53997229"/>
                    </a:ext>
                  </a:extLst>
                </a:gridCol>
              </a:tblGrid>
              <a:tr h="4484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541138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448F681D-462F-4117-8EAB-11FAB7FB39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2133309"/>
              </p:ext>
            </p:extLst>
          </p:nvPr>
        </p:nvGraphicFramePr>
        <p:xfrm>
          <a:off x="3204223" y="2371729"/>
          <a:ext cx="2880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57573910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488679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01986744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33843475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12746105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545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line to complete the number sentence.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9A2B88-4A93-4179-843A-D792B184B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68D690-5361-4D37-8C9D-64967AB995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4A75754-99D5-4E41-BD6C-76CCDD450A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313544"/>
              </p:ext>
            </p:extLst>
          </p:nvPr>
        </p:nvGraphicFramePr>
        <p:xfrm>
          <a:off x="1476223" y="4190209"/>
          <a:ext cx="6336000" cy="4484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73348590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6688594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11998322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95571177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93982893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47124533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832495208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60946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40857817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72851772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53997229"/>
                    </a:ext>
                  </a:extLst>
                </a:gridCol>
              </a:tblGrid>
              <a:tr h="4484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541138"/>
                  </a:ext>
                </a:extLst>
              </a:tr>
            </a:tbl>
          </a:graphicData>
        </a:graphic>
      </p:graphicFrame>
      <p:graphicFrame>
        <p:nvGraphicFramePr>
          <p:cNvPr id="13" name="Table 11">
            <a:extLst>
              <a:ext uri="{FF2B5EF4-FFF2-40B4-BE49-F238E27FC236}">
                <a16:creationId xmlns:a16="http://schemas.microsoft.com/office/drawing/2014/main" id="{EF0A834F-919F-4750-979A-8E3D08203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698876"/>
              </p:ext>
            </p:extLst>
          </p:nvPr>
        </p:nvGraphicFramePr>
        <p:xfrm>
          <a:off x="3204223" y="2371729"/>
          <a:ext cx="2880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57573910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488679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01986744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33843475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12746105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545428"/>
                  </a:ext>
                </a:extLst>
              </a:tr>
            </a:tbl>
          </a:graphicData>
        </a:graphic>
      </p:graphicFrame>
      <p:sp>
        <p:nvSpPr>
          <p:cNvPr id="14" name="Arrow: Curved Down 13">
            <a:extLst>
              <a:ext uri="{FF2B5EF4-FFF2-40B4-BE49-F238E27FC236}">
                <a16:creationId xmlns:a16="http://schemas.microsoft.com/office/drawing/2014/main" id="{D967EAD5-B7E8-4A4F-B60B-095028C196F6}"/>
              </a:ext>
            </a:extLst>
          </p:cNvPr>
          <p:cNvSpPr/>
          <p:nvPr/>
        </p:nvSpPr>
        <p:spPr>
          <a:xfrm>
            <a:off x="4639460" y="3944458"/>
            <a:ext cx="594000" cy="226701"/>
          </a:xfrm>
          <a:prstGeom prst="curvedDownArrow">
            <a:avLst>
              <a:gd name="adj1" fmla="val 0"/>
              <a:gd name="adj2" fmla="val 24442"/>
              <a:gd name="adj3" fmla="val 23323"/>
            </a:avLst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Arrow: Curved Down 14">
            <a:extLst>
              <a:ext uri="{FF2B5EF4-FFF2-40B4-BE49-F238E27FC236}">
                <a16:creationId xmlns:a16="http://schemas.microsoft.com/office/drawing/2014/main" id="{B199671F-FF2F-40E7-B528-F8F96105AB01}"/>
              </a:ext>
            </a:extLst>
          </p:cNvPr>
          <p:cNvSpPr/>
          <p:nvPr/>
        </p:nvSpPr>
        <p:spPr>
          <a:xfrm>
            <a:off x="5207527" y="3944458"/>
            <a:ext cx="594000" cy="226701"/>
          </a:xfrm>
          <a:prstGeom prst="curvedDownArrow">
            <a:avLst>
              <a:gd name="adj1" fmla="val 0"/>
              <a:gd name="adj2" fmla="val 24442"/>
              <a:gd name="adj3" fmla="val 23323"/>
            </a:avLst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Arrow: Curved Down 15">
            <a:extLst>
              <a:ext uri="{FF2B5EF4-FFF2-40B4-BE49-F238E27FC236}">
                <a16:creationId xmlns:a16="http://schemas.microsoft.com/office/drawing/2014/main" id="{B39B1E73-2655-427C-8C31-DB9A2CA485D2}"/>
              </a:ext>
            </a:extLst>
          </p:cNvPr>
          <p:cNvSpPr/>
          <p:nvPr/>
        </p:nvSpPr>
        <p:spPr>
          <a:xfrm>
            <a:off x="5775594" y="3932248"/>
            <a:ext cx="594000" cy="226701"/>
          </a:xfrm>
          <a:prstGeom prst="curvedDownArrow">
            <a:avLst>
              <a:gd name="adj1" fmla="val 0"/>
              <a:gd name="adj2" fmla="val 24442"/>
              <a:gd name="adj3" fmla="val 23323"/>
            </a:avLst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Arrow: Curved Down 16">
            <a:extLst>
              <a:ext uri="{FF2B5EF4-FFF2-40B4-BE49-F238E27FC236}">
                <a16:creationId xmlns:a16="http://schemas.microsoft.com/office/drawing/2014/main" id="{7DD5B633-5A36-4401-956F-5E660A60F1BB}"/>
              </a:ext>
            </a:extLst>
          </p:cNvPr>
          <p:cNvSpPr/>
          <p:nvPr/>
        </p:nvSpPr>
        <p:spPr>
          <a:xfrm>
            <a:off x="6350017" y="3941773"/>
            <a:ext cx="594000" cy="226701"/>
          </a:xfrm>
          <a:prstGeom prst="curvedDownArrow">
            <a:avLst>
              <a:gd name="adj1" fmla="val 0"/>
              <a:gd name="adj2" fmla="val 24442"/>
              <a:gd name="adj3" fmla="val 23323"/>
            </a:avLst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749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 by counting 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9A2B88-4A93-4179-843A-D792B184B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68D690-5361-4D37-8C9D-64967AB995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679A2D59-6D84-43F3-AAEC-2CED5E7D6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602291"/>
              </p:ext>
            </p:extLst>
          </p:nvPr>
        </p:nvGraphicFramePr>
        <p:xfrm>
          <a:off x="1080000" y="2491009"/>
          <a:ext cx="6984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4000">
                  <a:extLst>
                    <a:ext uri="{9D8B030D-6E8A-4147-A177-3AD203B41FA5}">
                      <a16:colId xmlns:a16="http://schemas.microsoft.com/office/drawing/2014/main" val="10339617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926071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37595257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60286156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368593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413319903"/>
                    </a:ext>
                  </a:extLst>
                </a:gridCol>
              </a:tblGrid>
              <a:tr h="540000">
                <a:tc gridSpan="6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82698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9741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990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7747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 by counting 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9A2B88-4A93-4179-843A-D792B184B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68D690-5361-4D37-8C9D-64967AB995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679A2D59-6D84-43F3-AAEC-2CED5E7D6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702039"/>
              </p:ext>
            </p:extLst>
          </p:nvPr>
        </p:nvGraphicFramePr>
        <p:xfrm>
          <a:off x="1080000" y="2491009"/>
          <a:ext cx="6984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4000">
                  <a:extLst>
                    <a:ext uri="{9D8B030D-6E8A-4147-A177-3AD203B41FA5}">
                      <a16:colId xmlns:a16="http://schemas.microsoft.com/office/drawing/2014/main" val="10339617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926071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37595257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60286156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368593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413319903"/>
                    </a:ext>
                  </a:extLst>
                </a:gridCol>
              </a:tblGrid>
              <a:tr h="540000">
                <a:tc gridSpan="6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82698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97415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990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5117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number sentence shown on the number line and complete the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9A2B88-4A93-4179-843A-D792B184B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68D690-5361-4D37-8C9D-64967AB995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86814A-C048-4FB8-A839-0CD559A2D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971023"/>
              </p:ext>
            </p:extLst>
          </p:nvPr>
        </p:nvGraphicFramePr>
        <p:xfrm>
          <a:off x="414000" y="2842970"/>
          <a:ext cx="8316000" cy="21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414312628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24206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58393335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4795698"/>
                    </a:ext>
                  </a:extLst>
                </a:gridCol>
                <a:gridCol w="397348">
                  <a:extLst>
                    <a:ext uri="{9D8B030D-6E8A-4147-A177-3AD203B41FA5}">
                      <a16:colId xmlns:a16="http://schemas.microsoft.com/office/drawing/2014/main" val="3783212321"/>
                    </a:ext>
                  </a:extLst>
                </a:gridCol>
                <a:gridCol w="394652">
                  <a:extLst>
                    <a:ext uri="{9D8B030D-6E8A-4147-A177-3AD203B41FA5}">
                      <a16:colId xmlns:a16="http://schemas.microsoft.com/office/drawing/2014/main" val="1844555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270147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69047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295946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653977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344225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14021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1054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64770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3943623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758648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440906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596136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4018221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8699949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7817726"/>
                    </a:ext>
                  </a:extLst>
                </a:gridCol>
              </a:tblGrid>
              <a:tr h="20520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1558094"/>
                  </a:ext>
                </a:extLst>
              </a:tr>
            </a:tbl>
          </a:graphicData>
        </a:graphic>
      </p:graphicFrame>
      <p:sp>
        <p:nvSpPr>
          <p:cNvPr id="11" name="Arc 10">
            <a:extLst>
              <a:ext uri="{FF2B5EF4-FFF2-40B4-BE49-F238E27FC236}">
                <a16:creationId xmlns:a16="http://schemas.microsoft.com/office/drawing/2014/main" id="{8FC9A71E-54A9-4204-A96A-24F39FD4EFC8}"/>
              </a:ext>
            </a:extLst>
          </p:cNvPr>
          <p:cNvSpPr/>
          <p:nvPr/>
        </p:nvSpPr>
        <p:spPr>
          <a:xfrm flipH="1">
            <a:off x="612000" y="2344257"/>
            <a:ext cx="2772000" cy="621785"/>
          </a:xfrm>
          <a:prstGeom prst="arc">
            <a:avLst>
              <a:gd name="adj1" fmla="val 10795023"/>
              <a:gd name="adj2" fmla="val 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208C74D6-7F1A-4A97-8B99-3DD177E19A2B}"/>
              </a:ext>
            </a:extLst>
          </p:cNvPr>
          <p:cNvSpPr/>
          <p:nvPr/>
        </p:nvSpPr>
        <p:spPr>
          <a:xfrm flipH="1">
            <a:off x="3384000" y="2349654"/>
            <a:ext cx="1981750" cy="587895"/>
          </a:xfrm>
          <a:prstGeom prst="arc">
            <a:avLst>
              <a:gd name="adj1" fmla="val 10753229"/>
              <a:gd name="adj2" fmla="val 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D579A3-7C9B-4E13-AC8E-08386FE13501}"/>
              </a:ext>
            </a:extLst>
          </p:cNvPr>
          <p:cNvSpPr>
            <a:spLocks noChangeAspect="1"/>
          </p:cNvSpPr>
          <p:nvPr/>
        </p:nvSpPr>
        <p:spPr>
          <a:xfrm>
            <a:off x="3838275" y="4952037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318C3C-CD35-4DF6-A1FB-4854EB8C0281}"/>
              </a:ext>
            </a:extLst>
          </p:cNvPr>
          <p:cNvSpPr>
            <a:spLocks noChangeAspect="1"/>
          </p:cNvSpPr>
          <p:nvPr/>
        </p:nvSpPr>
        <p:spPr>
          <a:xfrm>
            <a:off x="5888589" y="3689886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E39AFF-D912-418E-8903-7F294397A931}"/>
              </a:ext>
            </a:extLst>
          </p:cNvPr>
          <p:cNvSpPr>
            <a:spLocks noChangeAspect="1"/>
          </p:cNvSpPr>
          <p:nvPr/>
        </p:nvSpPr>
        <p:spPr>
          <a:xfrm>
            <a:off x="3838275" y="3689886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890FE55-A36A-4101-96DE-8E9D29F8DDCA}"/>
              </a:ext>
            </a:extLst>
          </p:cNvPr>
          <p:cNvSpPr>
            <a:spLocks noChangeAspect="1"/>
          </p:cNvSpPr>
          <p:nvPr/>
        </p:nvSpPr>
        <p:spPr>
          <a:xfrm>
            <a:off x="5888589" y="4952037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graphicFrame>
        <p:nvGraphicFramePr>
          <p:cNvPr id="17" name="Table 8">
            <a:extLst>
              <a:ext uri="{FF2B5EF4-FFF2-40B4-BE49-F238E27FC236}">
                <a16:creationId xmlns:a16="http://schemas.microsoft.com/office/drawing/2014/main" id="{99F0A263-31F0-4238-B989-851BDD4D5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241773"/>
              </p:ext>
            </p:extLst>
          </p:nvPr>
        </p:nvGraphicFramePr>
        <p:xfrm>
          <a:off x="2507400" y="3741537"/>
          <a:ext cx="3672000" cy="170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000">
                  <a:extLst>
                    <a:ext uri="{9D8B030D-6E8A-4147-A177-3AD203B41FA5}">
                      <a16:colId xmlns:a16="http://schemas.microsoft.com/office/drawing/2014/main" val="230364780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88649685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41605968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7 + 4 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 + 5 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07141795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1443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 + 7 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 + 7 =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7841618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99AEDCC-23C2-4F77-AFAF-87B2310172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278234"/>
              </p:ext>
            </p:extLst>
          </p:nvPr>
        </p:nvGraphicFramePr>
        <p:xfrm>
          <a:off x="612000" y="2655150"/>
          <a:ext cx="7920000" cy="1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414312628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24206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58393335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47956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832123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44555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270147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69047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295946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653977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344225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14021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1054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64770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3943623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758648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440906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596136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4018221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86999494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1558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0458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number sentence shown on the number line and complete the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9A2B88-4A93-4179-843A-D792B184B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68D690-5361-4D37-8C9D-64967AB9951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286814A-C048-4FB8-A839-0CD559A2DF07}"/>
              </a:ext>
            </a:extLst>
          </p:cNvPr>
          <p:cNvGraphicFramePr>
            <a:graphicFrameLocks noGrp="1"/>
          </p:cNvGraphicFramePr>
          <p:nvPr/>
        </p:nvGraphicFramePr>
        <p:xfrm>
          <a:off x="414000" y="2842970"/>
          <a:ext cx="8316000" cy="21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414312628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24206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58393335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4795698"/>
                    </a:ext>
                  </a:extLst>
                </a:gridCol>
                <a:gridCol w="397348">
                  <a:extLst>
                    <a:ext uri="{9D8B030D-6E8A-4147-A177-3AD203B41FA5}">
                      <a16:colId xmlns:a16="http://schemas.microsoft.com/office/drawing/2014/main" val="3783212321"/>
                    </a:ext>
                  </a:extLst>
                </a:gridCol>
                <a:gridCol w="394652">
                  <a:extLst>
                    <a:ext uri="{9D8B030D-6E8A-4147-A177-3AD203B41FA5}">
                      <a16:colId xmlns:a16="http://schemas.microsoft.com/office/drawing/2014/main" val="1844555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270147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69047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295946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653977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344225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14021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1054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64770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3943623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758648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440906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596136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4018221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8699949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7817726"/>
                    </a:ext>
                  </a:extLst>
                </a:gridCol>
              </a:tblGrid>
              <a:tr h="20520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1558094"/>
                  </a:ext>
                </a:extLst>
              </a:tr>
            </a:tbl>
          </a:graphicData>
        </a:graphic>
      </p:graphicFrame>
      <p:sp>
        <p:nvSpPr>
          <p:cNvPr id="11" name="Arc 10">
            <a:extLst>
              <a:ext uri="{FF2B5EF4-FFF2-40B4-BE49-F238E27FC236}">
                <a16:creationId xmlns:a16="http://schemas.microsoft.com/office/drawing/2014/main" id="{8FC9A71E-54A9-4204-A96A-24F39FD4EFC8}"/>
              </a:ext>
            </a:extLst>
          </p:cNvPr>
          <p:cNvSpPr/>
          <p:nvPr/>
        </p:nvSpPr>
        <p:spPr>
          <a:xfrm flipH="1">
            <a:off x="612000" y="2344257"/>
            <a:ext cx="2772000" cy="621785"/>
          </a:xfrm>
          <a:prstGeom prst="arc">
            <a:avLst>
              <a:gd name="adj1" fmla="val 10795023"/>
              <a:gd name="adj2" fmla="val 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208C74D6-7F1A-4A97-8B99-3DD177E19A2B}"/>
              </a:ext>
            </a:extLst>
          </p:cNvPr>
          <p:cNvSpPr/>
          <p:nvPr/>
        </p:nvSpPr>
        <p:spPr>
          <a:xfrm flipH="1">
            <a:off x="3384000" y="2349654"/>
            <a:ext cx="1981750" cy="587895"/>
          </a:xfrm>
          <a:prstGeom prst="arc">
            <a:avLst>
              <a:gd name="adj1" fmla="val 10753229"/>
              <a:gd name="adj2" fmla="val 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199AEDCC-23C2-4F77-AFAF-87B231017282}"/>
              </a:ext>
            </a:extLst>
          </p:cNvPr>
          <p:cNvGraphicFramePr>
            <a:graphicFrameLocks noGrp="1"/>
          </p:cNvGraphicFramePr>
          <p:nvPr/>
        </p:nvGraphicFramePr>
        <p:xfrm>
          <a:off x="612000" y="2655150"/>
          <a:ext cx="7920000" cy="1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414312628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242062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58393335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47956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832123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44555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270147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69047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295946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653977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344225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14021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105488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664770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3943623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758648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440906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596136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4018221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86999494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1558094"/>
                  </a:ext>
                </a:extLst>
              </a:tr>
            </a:tbl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C8E4DE08-34D6-42BE-BD10-E5F9F7D424D1}"/>
              </a:ext>
            </a:extLst>
          </p:cNvPr>
          <p:cNvSpPr>
            <a:spLocks noChangeAspect="1"/>
          </p:cNvSpPr>
          <p:nvPr/>
        </p:nvSpPr>
        <p:spPr>
          <a:xfrm>
            <a:off x="3838275" y="4952037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C4B9922-396B-4888-A594-F0FA46ADD6FF}"/>
              </a:ext>
            </a:extLst>
          </p:cNvPr>
          <p:cNvSpPr>
            <a:spLocks noChangeAspect="1"/>
          </p:cNvSpPr>
          <p:nvPr/>
        </p:nvSpPr>
        <p:spPr>
          <a:xfrm>
            <a:off x="5888589" y="3689886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FE269E3-DD7A-452E-8DFE-1AF403FC47E0}"/>
              </a:ext>
            </a:extLst>
          </p:cNvPr>
          <p:cNvSpPr>
            <a:spLocks noChangeAspect="1"/>
          </p:cNvSpPr>
          <p:nvPr/>
        </p:nvSpPr>
        <p:spPr>
          <a:xfrm>
            <a:off x="3838275" y="3689886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FFC8BF-1446-4169-87C9-FA020BF30B6E}"/>
              </a:ext>
            </a:extLst>
          </p:cNvPr>
          <p:cNvSpPr>
            <a:spLocks noChangeAspect="1"/>
          </p:cNvSpPr>
          <p:nvPr/>
        </p:nvSpPr>
        <p:spPr>
          <a:xfrm>
            <a:off x="5888589" y="4952037"/>
            <a:ext cx="576000" cy="576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3D3939DD-2BED-4C7F-98AD-18029EED0F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062143"/>
              </p:ext>
            </p:extLst>
          </p:nvPr>
        </p:nvGraphicFramePr>
        <p:xfrm>
          <a:off x="2507400" y="3741537"/>
          <a:ext cx="3672000" cy="170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000">
                  <a:extLst>
                    <a:ext uri="{9D8B030D-6E8A-4147-A177-3AD203B41FA5}">
                      <a16:colId xmlns:a16="http://schemas.microsoft.com/office/drawing/2014/main" val="230364780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88649685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41605968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7 + 4 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 + 5 =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07141795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1443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11 + 7 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0 + 7 =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7841618"/>
                  </a:ext>
                </a:extLst>
              </a:tr>
            </a:tbl>
          </a:graphicData>
        </a:graphic>
      </p:graphicFrame>
      <p:sp>
        <p:nvSpPr>
          <p:cNvPr id="25" name="Oval 24">
            <a:extLst>
              <a:ext uri="{FF2B5EF4-FFF2-40B4-BE49-F238E27FC236}">
                <a16:creationId xmlns:a16="http://schemas.microsoft.com/office/drawing/2014/main" id="{B90412A1-32A6-4B39-B28A-30DD2F806AE0}"/>
              </a:ext>
            </a:extLst>
          </p:cNvPr>
          <p:cNvSpPr/>
          <p:nvPr/>
        </p:nvSpPr>
        <p:spPr>
          <a:xfrm>
            <a:off x="4513632" y="3508252"/>
            <a:ext cx="2376000" cy="934542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49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86144f90-c7b6-48d0-aae5-f5e9e48cc3df"/>
  </ds:schemaRefs>
</ds:datastoreItem>
</file>

<file path=customXml/itemProps2.xml><?xml version="1.0" encoding="utf-8"?>
<ds:datastoreItem xmlns:ds="http://schemas.openxmlformats.org/officeDocument/2006/customXml" ds:itemID="{84894E7E-E963-496F-A300-C361BD2442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1372</TotalTime>
  <Words>420</Words>
  <Application>Microsoft Office PowerPoint</Application>
  <PresentationFormat>On-screen Show (4:3)</PresentationFormat>
  <Paragraphs>229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Add by Counting On PowerPoint Presentation</dc:title>
  <dc:creator>Ashleigh Sobol</dc:creator>
  <cp:lastModifiedBy>Caroline Lightfoot</cp:lastModifiedBy>
  <cp:revision>49</cp:revision>
  <dcterms:created xsi:type="dcterms:W3CDTF">2018-03-17T10:08:43Z</dcterms:created>
  <dcterms:modified xsi:type="dcterms:W3CDTF">2020-06-18T19:04:35Z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19456">
    <vt:lpwstr>268</vt:lpwstr>
  </property>
</Properties>
</file>