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383" r:id="rId5"/>
    <p:sldId id="384" r:id="rId6"/>
    <p:sldId id="355" r:id="rId7"/>
    <p:sldId id="370" r:id="rId8"/>
    <p:sldId id="395" r:id="rId9"/>
    <p:sldId id="396" r:id="rId10"/>
    <p:sldId id="379" r:id="rId11"/>
    <p:sldId id="398" r:id="rId12"/>
    <p:sldId id="399" r:id="rId13"/>
    <p:sldId id="373" r:id="rId14"/>
    <p:sldId id="400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ABEF490-2B4B-4E00-A790-08F85043EB74}" v="20" dt="2019-01-28T12:54:14.56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6029" autoAdjust="0"/>
    <p:restoredTop sz="94660"/>
  </p:normalViewPr>
  <p:slideViewPr>
    <p:cSldViewPr snapToGrid="0">
      <p:cViewPr varScale="1">
        <p:scale>
          <a:sx n="72" d="100"/>
          <a:sy n="72" d="100"/>
        </p:scale>
        <p:origin x="90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06/06/2020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06/06/2020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06/06/2020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06/06/2020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06/06/2020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06/06/2020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06/06/2020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06/06/2020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06/06/2020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06/06/2020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06/06/2020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06/06/2020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7690D7F4-C9DC-4176-8A5D-FF7E0150B4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1338"/>
            <a:ext cx="8913124" cy="6322100"/>
          </a:xfrm>
          <a:prstGeom prst="rect">
            <a:avLst/>
          </a:prstGeom>
        </p:spPr>
      </p:pic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7060E1EB-E637-468D-B91C-1A39F4571C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6565695"/>
              </p:ext>
            </p:extLst>
          </p:nvPr>
        </p:nvGraphicFramePr>
        <p:xfrm>
          <a:off x="2564346" y="3653939"/>
          <a:ext cx="4015308" cy="6569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3827">
                  <a:extLst>
                    <a:ext uri="{9D8B030D-6E8A-4147-A177-3AD203B41FA5}">
                      <a16:colId xmlns:a16="http://schemas.microsoft.com/office/drawing/2014/main" val="376637159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787568800"/>
                    </a:ext>
                  </a:extLst>
                </a:gridCol>
                <a:gridCol w="463827">
                  <a:extLst>
                    <a:ext uri="{9D8B030D-6E8A-4147-A177-3AD203B41FA5}">
                      <a16:colId xmlns:a16="http://schemas.microsoft.com/office/drawing/2014/main" val="3041328013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411399424"/>
                    </a:ext>
                  </a:extLst>
                </a:gridCol>
                <a:gridCol w="463827">
                  <a:extLst>
                    <a:ext uri="{9D8B030D-6E8A-4147-A177-3AD203B41FA5}">
                      <a16:colId xmlns:a16="http://schemas.microsoft.com/office/drawing/2014/main" val="395628292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903454471"/>
                    </a:ext>
                  </a:extLst>
                </a:gridCol>
                <a:gridCol w="463827">
                  <a:extLst>
                    <a:ext uri="{9D8B030D-6E8A-4147-A177-3AD203B41FA5}">
                      <a16:colId xmlns:a16="http://schemas.microsoft.com/office/drawing/2014/main" val="2984190580"/>
                    </a:ext>
                  </a:extLst>
                </a:gridCol>
              </a:tblGrid>
              <a:tr h="656966">
                <a:tc>
                  <a:txBody>
                    <a:bodyPr/>
                    <a:lstStyle/>
                    <a:p>
                      <a:pPr algn="ctr"/>
                      <a:r>
                        <a:rPr lang="en-GB" sz="25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286112"/>
                  </a:ext>
                </a:extLst>
              </a:tr>
            </a:tbl>
          </a:graphicData>
        </a:graphic>
      </p:graphicFrame>
      <p:sp>
        <p:nvSpPr>
          <p:cNvPr id="25" name="Rectangle 24">
            <a:extLst>
              <a:ext uri="{FF2B5EF4-FFF2-40B4-BE49-F238E27FC236}">
                <a16:creationId xmlns:a16="http://schemas.microsoft.com/office/drawing/2014/main" id="{8B605A09-8728-4D33-9E8B-E62B9B27EF73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Find one quarter of the peaches below? Circle the correct answer.  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54CC52A-5971-49EC-9443-DC15839FE187}"/>
              </a:ext>
            </a:extLst>
          </p:cNvPr>
          <p:cNvSpPr txBox="1"/>
          <p:nvPr/>
        </p:nvSpPr>
        <p:spPr>
          <a:xfrm>
            <a:off x="8340806" y="6009716"/>
            <a:ext cx="47456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Century Gothic" panose="020B0502020202020204" pitchFamily="34" charset="0"/>
              </a:rPr>
              <a:t>Y2</a:t>
            </a:r>
          </a:p>
        </p:txBody>
      </p:sp>
    </p:spTree>
    <p:extLst>
      <p:ext uri="{BB962C8B-B14F-4D97-AF65-F5344CB8AC3E}">
        <p14:creationId xmlns:p14="http://schemas.microsoft.com/office/powerpoint/2010/main" val="17038232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7690D7F4-C9DC-4176-8A5D-FF7E0150B4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1338"/>
            <a:ext cx="8913124" cy="6322100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8B605A09-8728-4D33-9E8B-E62B9B27EF73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Find one quarter of the peaches below? Circle the correct answer.  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4B898DCF-5F94-490A-9692-ECA136F4E12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1312009"/>
              </p:ext>
            </p:extLst>
          </p:nvPr>
        </p:nvGraphicFramePr>
        <p:xfrm>
          <a:off x="2564346" y="3653939"/>
          <a:ext cx="4015308" cy="6569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3827">
                  <a:extLst>
                    <a:ext uri="{9D8B030D-6E8A-4147-A177-3AD203B41FA5}">
                      <a16:colId xmlns:a16="http://schemas.microsoft.com/office/drawing/2014/main" val="376637159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787568800"/>
                    </a:ext>
                  </a:extLst>
                </a:gridCol>
                <a:gridCol w="463827">
                  <a:extLst>
                    <a:ext uri="{9D8B030D-6E8A-4147-A177-3AD203B41FA5}">
                      <a16:colId xmlns:a16="http://schemas.microsoft.com/office/drawing/2014/main" val="3041328013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411399424"/>
                    </a:ext>
                  </a:extLst>
                </a:gridCol>
                <a:gridCol w="463827">
                  <a:extLst>
                    <a:ext uri="{9D8B030D-6E8A-4147-A177-3AD203B41FA5}">
                      <a16:colId xmlns:a16="http://schemas.microsoft.com/office/drawing/2014/main" val="395628292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903454471"/>
                    </a:ext>
                  </a:extLst>
                </a:gridCol>
                <a:gridCol w="463827">
                  <a:extLst>
                    <a:ext uri="{9D8B030D-6E8A-4147-A177-3AD203B41FA5}">
                      <a16:colId xmlns:a16="http://schemas.microsoft.com/office/drawing/2014/main" val="2984190580"/>
                    </a:ext>
                  </a:extLst>
                </a:gridCol>
              </a:tblGrid>
              <a:tr h="656966">
                <a:tc>
                  <a:txBody>
                    <a:bodyPr/>
                    <a:lstStyle/>
                    <a:p>
                      <a:pPr algn="ctr"/>
                      <a:r>
                        <a:rPr lang="en-GB" sz="25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286112"/>
                  </a:ext>
                </a:extLst>
              </a:tr>
            </a:tbl>
          </a:graphicData>
        </a:graphic>
      </p:graphicFrame>
      <p:sp>
        <p:nvSpPr>
          <p:cNvPr id="10" name="Oval 9">
            <a:extLst>
              <a:ext uri="{FF2B5EF4-FFF2-40B4-BE49-F238E27FC236}">
                <a16:creationId xmlns:a16="http://schemas.microsoft.com/office/drawing/2014/main" id="{6820EE52-BFD3-48E1-8657-3D49CE80F0B6}"/>
              </a:ext>
            </a:extLst>
          </p:cNvPr>
          <p:cNvSpPr/>
          <p:nvPr/>
        </p:nvSpPr>
        <p:spPr>
          <a:xfrm>
            <a:off x="6022436" y="3703582"/>
            <a:ext cx="664919" cy="65696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DC6C06B-FABE-44C0-A3E5-2A48BCE3E7C4}"/>
              </a:ext>
            </a:extLst>
          </p:cNvPr>
          <p:cNvSpPr txBox="1"/>
          <p:nvPr/>
        </p:nvSpPr>
        <p:spPr>
          <a:xfrm>
            <a:off x="8340806" y="6009716"/>
            <a:ext cx="47456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Century Gothic" panose="020B0502020202020204" pitchFamily="34" charset="0"/>
              </a:rPr>
              <a:t>Y2</a:t>
            </a:r>
          </a:p>
        </p:txBody>
      </p:sp>
    </p:spTree>
    <p:extLst>
      <p:ext uri="{BB962C8B-B14F-4D97-AF65-F5344CB8AC3E}">
        <p14:creationId xmlns:p14="http://schemas.microsoft.com/office/powerpoint/2010/main" val="20284650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Colour a quarter of the shape and then complete the sentence.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807ED14-8507-4D6D-94FA-BDEA87234F1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2044567"/>
              </p:ext>
            </p:extLst>
          </p:nvPr>
        </p:nvGraphicFramePr>
        <p:xfrm>
          <a:off x="3276000" y="1623317"/>
          <a:ext cx="2592000" cy="129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000">
                  <a:extLst>
                    <a:ext uri="{9D8B030D-6E8A-4147-A177-3AD203B41FA5}">
                      <a16:colId xmlns:a16="http://schemas.microsoft.com/office/drawing/2014/main" val="3498108793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3651566875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4165237577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2835548480"/>
                    </a:ext>
                  </a:extLst>
                </a:gridCol>
              </a:tblGrid>
              <a:tr h="648000">
                <a:tc>
                  <a:txBody>
                    <a:bodyPr/>
                    <a:lstStyle/>
                    <a:p>
                      <a:endParaRPr lang="en-GB" sz="1900" dirty="0"/>
                    </a:p>
                  </a:txBody>
                  <a:tcPr marL="133877" marR="133877" marT="66938" marB="669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900" dirty="0"/>
                    </a:p>
                  </a:txBody>
                  <a:tcPr marL="133877" marR="133877" marT="66938" marB="669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900" dirty="0"/>
                    </a:p>
                  </a:txBody>
                  <a:tcPr marL="133877" marR="133877" marT="66938" marB="669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900" dirty="0"/>
                    </a:p>
                  </a:txBody>
                  <a:tcPr marL="133877" marR="133877" marT="66938" marB="669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6705998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endParaRPr lang="en-GB" sz="1900" dirty="0"/>
                    </a:p>
                  </a:txBody>
                  <a:tcPr marL="133877" marR="133877" marT="66938" marB="669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900" dirty="0"/>
                    </a:p>
                  </a:txBody>
                  <a:tcPr marL="133877" marR="133877" marT="66938" marB="669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900" dirty="0"/>
                    </a:p>
                  </a:txBody>
                  <a:tcPr marL="133877" marR="133877" marT="66938" marB="669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900" dirty="0"/>
                    </a:p>
                  </a:txBody>
                  <a:tcPr marL="133877" marR="133877" marT="66938" marB="669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926575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4B373E42-18CD-4D3D-B466-40A7721806B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270597"/>
              </p:ext>
            </p:extLst>
          </p:nvPr>
        </p:nvGraphicFramePr>
        <p:xfrm>
          <a:off x="1766829" y="3165396"/>
          <a:ext cx="5610341" cy="16352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55384">
                  <a:extLst>
                    <a:ext uri="{9D8B030D-6E8A-4147-A177-3AD203B41FA5}">
                      <a16:colId xmlns:a16="http://schemas.microsoft.com/office/drawing/2014/main" val="3498108793"/>
                    </a:ext>
                  </a:extLst>
                </a:gridCol>
                <a:gridCol w="701538">
                  <a:extLst>
                    <a:ext uri="{9D8B030D-6E8A-4147-A177-3AD203B41FA5}">
                      <a16:colId xmlns:a16="http://schemas.microsoft.com/office/drawing/2014/main" val="428386312"/>
                    </a:ext>
                  </a:extLst>
                </a:gridCol>
                <a:gridCol w="631385">
                  <a:extLst>
                    <a:ext uri="{9D8B030D-6E8A-4147-A177-3AD203B41FA5}">
                      <a16:colId xmlns:a16="http://schemas.microsoft.com/office/drawing/2014/main" val="271977367"/>
                    </a:ext>
                  </a:extLst>
                </a:gridCol>
                <a:gridCol w="701538">
                  <a:extLst>
                    <a:ext uri="{9D8B030D-6E8A-4147-A177-3AD203B41FA5}">
                      <a16:colId xmlns:a16="http://schemas.microsoft.com/office/drawing/2014/main" val="4158241593"/>
                    </a:ext>
                  </a:extLst>
                </a:gridCol>
                <a:gridCol w="1120496">
                  <a:extLst>
                    <a:ext uri="{9D8B030D-6E8A-4147-A177-3AD203B41FA5}">
                      <a16:colId xmlns:a16="http://schemas.microsoft.com/office/drawing/2014/main" val="3341786453"/>
                    </a:ext>
                  </a:extLst>
                </a:gridCol>
              </a:tblGrid>
              <a:tr h="701538">
                <a:tc>
                  <a:txBody>
                    <a:bodyPr/>
                    <a:lstStyle/>
                    <a:p>
                      <a:r>
                        <a:rPr lang="en-GB" sz="2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The shape has</a:t>
                      </a:r>
                    </a:p>
                  </a:txBody>
                  <a:tcPr marL="196010" marR="196010" marT="73632" marB="7363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96010" marR="196010" marT="73632" marB="73632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en-GB" sz="2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equal parts.</a:t>
                      </a:r>
                    </a:p>
                  </a:txBody>
                  <a:tcPr marL="100584" marR="100584" marT="50292" marB="50292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16705998"/>
                  </a:ext>
                </a:extLst>
              </a:tr>
              <a:tr h="232188">
                <a:tc>
                  <a:txBody>
                    <a:bodyPr/>
                    <a:lstStyle/>
                    <a:p>
                      <a:endParaRPr lang="en-GB" sz="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endParaRPr lang="en-GB" sz="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33839014"/>
                  </a:ext>
                </a:extLst>
              </a:tr>
              <a:tr h="701538">
                <a:tc>
                  <a:txBody>
                    <a:bodyPr/>
                    <a:lstStyle/>
                    <a:p>
                      <a:pPr algn="r"/>
                      <a:r>
                        <a:rPr lang="en-GB" sz="23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of</a:t>
                      </a:r>
                    </a:p>
                  </a:txBody>
                  <a:tcPr marL="196010" marR="196010" marT="73632" marB="7363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96010" marR="196010" marT="73632" marB="7363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3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is</a:t>
                      </a:r>
                    </a:p>
                  </a:txBody>
                  <a:tcPr marL="196010" marR="196010" marT="73632" marB="73632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96010" marR="196010" marT="73632" marB="7363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3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96010" marR="196010" marT="73632" marB="73632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2303889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5BF8FA42-D3B7-41E2-A85A-CA7B61FDA1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1741910"/>
              </p:ext>
            </p:extLst>
          </p:nvPr>
        </p:nvGraphicFramePr>
        <p:xfrm>
          <a:off x="3195201" y="4068673"/>
          <a:ext cx="360000" cy="72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1069062078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380079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65670784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EF0321AC-94FC-47E0-B271-465B68E8E04C}"/>
              </a:ext>
            </a:extLst>
          </p:cNvPr>
          <p:cNvSpPr txBox="1"/>
          <p:nvPr/>
        </p:nvSpPr>
        <p:spPr>
          <a:xfrm>
            <a:off x="8340806" y="6009716"/>
            <a:ext cx="47456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Century Gothic" panose="020B0502020202020204" pitchFamily="34" charset="0"/>
              </a:rPr>
              <a:t>Y2</a:t>
            </a:r>
          </a:p>
        </p:txBody>
      </p:sp>
    </p:spTree>
    <p:extLst>
      <p:ext uri="{BB962C8B-B14F-4D97-AF65-F5344CB8AC3E}">
        <p14:creationId xmlns:p14="http://schemas.microsoft.com/office/powerpoint/2010/main" val="10719001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Lydia thinks she has coloured in one quarter of the cubes. Is she right?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How do you know?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66D1EB7-A67C-4E4E-81E9-B438020225C8}"/>
              </a:ext>
            </a:extLst>
          </p:cNvPr>
          <p:cNvGraphicFramePr>
            <a:graphicFrameLocks noGrp="1"/>
          </p:cNvGraphicFramePr>
          <p:nvPr/>
        </p:nvGraphicFramePr>
        <p:xfrm>
          <a:off x="2372768" y="1873018"/>
          <a:ext cx="4398464" cy="245521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99616">
                  <a:extLst>
                    <a:ext uri="{9D8B030D-6E8A-4147-A177-3AD203B41FA5}">
                      <a16:colId xmlns:a16="http://schemas.microsoft.com/office/drawing/2014/main" val="40626161"/>
                    </a:ext>
                  </a:extLst>
                </a:gridCol>
                <a:gridCol w="1099616">
                  <a:extLst>
                    <a:ext uri="{9D8B030D-6E8A-4147-A177-3AD203B41FA5}">
                      <a16:colId xmlns:a16="http://schemas.microsoft.com/office/drawing/2014/main" val="957015806"/>
                    </a:ext>
                  </a:extLst>
                </a:gridCol>
                <a:gridCol w="1099616">
                  <a:extLst>
                    <a:ext uri="{9D8B030D-6E8A-4147-A177-3AD203B41FA5}">
                      <a16:colId xmlns:a16="http://schemas.microsoft.com/office/drawing/2014/main" val="2040865181"/>
                    </a:ext>
                  </a:extLst>
                </a:gridCol>
                <a:gridCol w="1099616">
                  <a:extLst>
                    <a:ext uri="{9D8B030D-6E8A-4147-A177-3AD203B41FA5}">
                      <a16:colId xmlns:a16="http://schemas.microsoft.com/office/drawing/2014/main" val="3580380869"/>
                    </a:ext>
                  </a:extLst>
                </a:gridCol>
              </a:tblGrid>
              <a:tr h="818404"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 marL="143379" marR="143379" marT="71689" marB="7168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 marL="143379" marR="143379" marT="71689" marB="7168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 marL="143379" marR="143379" marT="71689" marB="7168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 marL="143379" marR="143379" marT="71689" marB="7168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2788896"/>
                  </a:ext>
                </a:extLst>
              </a:tr>
              <a:tr h="818404"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 marL="143379" marR="143379" marT="71689" marB="7168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 marL="143379" marR="143379" marT="71689" marB="7168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 marL="143379" marR="143379" marT="71689" marB="7168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 marL="143379" marR="143379" marT="71689" marB="7168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2837410"/>
                  </a:ext>
                </a:extLst>
              </a:tr>
              <a:tr h="818404"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 marL="143379" marR="143379" marT="71689" marB="7168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 marL="143379" marR="143379" marT="71689" marB="7168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 marL="143379" marR="143379" marT="71689" marB="7168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 marL="143379" marR="143379" marT="71689" marB="7168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1287717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1D93D18-C249-4B0B-8B55-551435ED74AC}"/>
              </a:ext>
            </a:extLst>
          </p:cNvPr>
          <p:cNvSpPr txBox="1"/>
          <p:nvPr/>
        </p:nvSpPr>
        <p:spPr>
          <a:xfrm>
            <a:off x="8340806" y="6009716"/>
            <a:ext cx="47456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Century Gothic" panose="020B0502020202020204" pitchFamily="34" charset="0"/>
              </a:rPr>
              <a:t>Y1</a:t>
            </a:r>
          </a:p>
        </p:txBody>
      </p:sp>
    </p:spTree>
    <p:extLst>
      <p:ext uri="{BB962C8B-B14F-4D97-AF65-F5344CB8AC3E}">
        <p14:creationId xmlns:p14="http://schemas.microsoft.com/office/powerpoint/2010/main" val="2518975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Lydia thinks she has coloured in one quarter of the cubes. Is she right?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How do you know?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Lydia is wrong because…</a:t>
            </a:r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66D1EB7-A67C-4E4E-81E9-B438020225C8}"/>
              </a:ext>
            </a:extLst>
          </p:cNvPr>
          <p:cNvGraphicFramePr>
            <a:graphicFrameLocks noGrp="1"/>
          </p:cNvGraphicFramePr>
          <p:nvPr/>
        </p:nvGraphicFramePr>
        <p:xfrm>
          <a:off x="2372768" y="1873018"/>
          <a:ext cx="4398464" cy="245521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99616">
                  <a:extLst>
                    <a:ext uri="{9D8B030D-6E8A-4147-A177-3AD203B41FA5}">
                      <a16:colId xmlns:a16="http://schemas.microsoft.com/office/drawing/2014/main" val="40626161"/>
                    </a:ext>
                  </a:extLst>
                </a:gridCol>
                <a:gridCol w="1099616">
                  <a:extLst>
                    <a:ext uri="{9D8B030D-6E8A-4147-A177-3AD203B41FA5}">
                      <a16:colId xmlns:a16="http://schemas.microsoft.com/office/drawing/2014/main" val="957015806"/>
                    </a:ext>
                  </a:extLst>
                </a:gridCol>
                <a:gridCol w="1099616">
                  <a:extLst>
                    <a:ext uri="{9D8B030D-6E8A-4147-A177-3AD203B41FA5}">
                      <a16:colId xmlns:a16="http://schemas.microsoft.com/office/drawing/2014/main" val="2040865181"/>
                    </a:ext>
                  </a:extLst>
                </a:gridCol>
                <a:gridCol w="1099616">
                  <a:extLst>
                    <a:ext uri="{9D8B030D-6E8A-4147-A177-3AD203B41FA5}">
                      <a16:colId xmlns:a16="http://schemas.microsoft.com/office/drawing/2014/main" val="3580380869"/>
                    </a:ext>
                  </a:extLst>
                </a:gridCol>
              </a:tblGrid>
              <a:tr h="818404"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 marL="143379" marR="143379" marT="71689" marB="7168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 marL="143379" marR="143379" marT="71689" marB="7168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 marL="143379" marR="143379" marT="71689" marB="7168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 marL="143379" marR="143379" marT="71689" marB="7168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2788896"/>
                  </a:ext>
                </a:extLst>
              </a:tr>
              <a:tr h="818404"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 marL="143379" marR="143379" marT="71689" marB="7168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 marL="143379" marR="143379" marT="71689" marB="7168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 marL="143379" marR="143379" marT="71689" marB="7168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 marL="143379" marR="143379" marT="71689" marB="7168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2837410"/>
                  </a:ext>
                </a:extLst>
              </a:tr>
              <a:tr h="818404"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 marL="143379" marR="143379" marT="71689" marB="7168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 marL="143379" marR="143379" marT="71689" marB="7168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 marL="143379" marR="143379" marT="71689" marB="7168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 marL="143379" marR="143379" marT="71689" marB="7168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1287717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FFCFAAA6-6CCE-42CF-B6FB-ECB8A2C4BB0A}"/>
              </a:ext>
            </a:extLst>
          </p:cNvPr>
          <p:cNvSpPr txBox="1"/>
          <p:nvPr/>
        </p:nvSpPr>
        <p:spPr>
          <a:xfrm>
            <a:off x="8340806" y="6009716"/>
            <a:ext cx="47456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Century Gothic" panose="020B0502020202020204" pitchFamily="34" charset="0"/>
              </a:rPr>
              <a:t>Y1</a:t>
            </a:r>
          </a:p>
        </p:txBody>
      </p:sp>
    </p:spTree>
    <p:extLst>
      <p:ext uri="{BB962C8B-B14F-4D97-AF65-F5344CB8AC3E}">
        <p14:creationId xmlns:p14="http://schemas.microsoft.com/office/powerpoint/2010/main" val="5227846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Lydia thinks she has coloured in one quarter of the cubes. Is she right?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How do you know?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Lydia is wrong because there are 12 equal parts and one quarter of 12 is 3. </a:t>
            </a: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She needs to colour 3 parts, not 4.</a:t>
            </a: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66D1EB7-A67C-4E4E-81E9-B438020225C8}"/>
              </a:ext>
            </a:extLst>
          </p:cNvPr>
          <p:cNvGraphicFramePr>
            <a:graphicFrameLocks noGrp="1"/>
          </p:cNvGraphicFramePr>
          <p:nvPr/>
        </p:nvGraphicFramePr>
        <p:xfrm>
          <a:off x="2372768" y="1873018"/>
          <a:ext cx="4398464" cy="245521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99616">
                  <a:extLst>
                    <a:ext uri="{9D8B030D-6E8A-4147-A177-3AD203B41FA5}">
                      <a16:colId xmlns:a16="http://schemas.microsoft.com/office/drawing/2014/main" val="40626161"/>
                    </a:ext>
                  </a:extLst>
                </a:gridCol>
                <a:gridCol w="1099616">
                  <a:extLst>
                    <a:ext uri="{9D8B030D-6E8A-4147-A177-3AD203B41FA5}">
                      <a16:colId xmlns:a16="http://schemas.microsoft.com/office/drawing/2014/main" val="957015806"/>
                    </a:ext>
                  </a:extLst>
                </a:gridCol>
                <a:gridCol w="1099616">
                  <a:extLst>
                    <a:ext uri="{9D8B030D-6E8A-4147-A177-3AD203B41FA5}">
                      <a16:colId xmlns:a16="http://schemas.microsoft.com/office/drawing/2014/main" val="2040865181"/>
                    </a:ext>
                  </a:extLst>
                </a:gridCol>
                <a:gridCol w="1099616">
                  <a:extLst>
                    <a:ext uri="{9D8B030D-6E8A-4147-A177-3AD203B41FA5}">
                      <a16:colId xmlns:a16="http://schemas.microsoft.com/office/drawing/2014/main" val="3580380869"/>
                    </a:ext>
                  </a:extLst>
                </a:gridCol>
              </a:tblGrid>
              <a:tr h="818404"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 marL="143379" marR="143379" marT="71689" marB="7168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 marL="143379" marR="143379" marT="71689" marB="7168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 marL="143379" marR="143379" marT="71689" marB="7168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 marL="143379" marR="143379" marT="71689" marB="7168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2788896"/>
                  </a:ext>
                </a:extLst>
              </a:tr>
              <a:tr h="818404"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 marL="143379" marR="143379" marT="71689" marB="7168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 marL="143379" marR="143379" marT="71689" marB="7168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 marL="143379" marR="143379" marT="71689" marB="7168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 marL="143379" marR="143379" marT="71689" marB="7168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2837410"/>
                  </a:ext>
                </a:extLst>
              </a:tr>
              <a:tr h="818404"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 marL="143379" marR="143379" marT="71689" marB="7168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 marL="143379" marR="143379" marT="71689" marB="7168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 marL="143379" marR="143379" marT="71689" marB="7168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 marL="143379" marR="143379" marT="71689" marB="7168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1287717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BD6513A5-035E-4035-B53B-F2768E7B4274}"/>
              </a:ext>
            </a:extLst>
          </p:cNvPr>
          <p:cNvSpPr txBox="1"/>
          <p:nvPr/>
        </p:nvSpPr>
        <p:spPr>
          <a:xfrm>
            <a:off x="8340806" y="6009716"/>
            <a:ext cx="47456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Century Gothic" panose="020B0502020202020204" pitchFamily="34" charset="0"/>
              </a:rPr>
              <a:t>Y1</a:t>
            </a:r>
          </a:p>
        </p:txBody>
      </p:sp>
    </p:spTree>
    <p:extLst>
      <p:ext uri="{BB962C8B-B14F-4D97-AF65-F5344CB8AC3E}">
        <p14:creationId xmlns:p14="http://schemas.microsoft.com/office/powerpoint/2010/main" val="4730397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35" name="Picture 34">
            <a:extLst>
              <a:ext uri="{FF2B5EF4-FFF2-40B4-BE49-F238E27FC236}">
                <a16:creationId xmlns:a16="http://schemas.microsoft.com/office/drawing/2014/main" id="{96FECEE1-253D-425A-87C7-FE2188684AF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38" y="140134"/>
            <a:ext cx="8913124" cy="6322100"/>
          </a:xfrm>
          <a:prstGeom prst="rect">
            <a:avLst/>
          </a:prstGeom>
        </p:spPr>
      </p:pic>
      <p:sp>
        <p:nvSpPr>
          <p:cNvPr id="37" name="Rectangle 36">
            <a:extLst>
              <a:ext uri="{FF2B5EF4-FFF2-40B4-BE49-F238E27FC236}">
                <a16:creationId xmlns:a16="http://schemas.microsoft.com/office/drawing/2014/main" id="{8E6E1613-B2C7-484E-BBF1-33C432D2C84C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Pirate Polly wants to put one quarter of her gems in her treasure chest.</a:t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mistake is Pirate Polly making?</a:t>
            </a:r>
          </a:p>
          <a:p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36" name="Speech Bubble: Rectangle with Corners Rounded 35">
            <a:extLst>
              <a:ext uri="{FF2B5EF4-FFF2-40B4-BE49-F238E27FC236}">
                <a16:creationId xmlns:a16="http://schemas.microsoft.com/office/drawing/2014/main" id="{48CEFC18-9D5D-4C91-8AB7-7599AAD6E96B}"/>
              </a:ext>
            </a:extLst>
          </p:cNvPr>
          <p:cNvSpPr/>
          <p:nvPr/>
        </p:nvSpPr>
        <p:spPr>
          <a:xfrm>
            <a:off x="2559744" y="1911541"/>
            <a:ext cx="5618254" cy="1064801"/>
          </a:xfrm>
          <a:prstGeom prst="wedgeRoundRectCallout">
            <a:avLst>
              <a:gd name="adj1" fmla="val -57231"/>
              <a:gd name="adj2" fmla="val 30783"/>
              <a:gd name="adj3" fmla="val 16667"/>
            </a:avLst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I’m going to put 4 of these gems in my treasure chest.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72C37DB-6303-40C8-8A8A-1980129DF6E9}"/>
              </a:ext>
            </a:extLst>
          </p:cNvPr>
          <p:cNvSpPr txBox="1"/>
          <p:nvPr/>
        </p:nvSpPr>
        <p:spPr>
          <a:xfrm>
            <a:off x="8340806" y="6009716"/>
            <a:ext cx="47456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Century Gothic" panose="020B0502020202020204" pitchFamily="34" charset="0"/>
              </a:rPr>
              <a:t>Y1</a:t>
            </a:r>
          </a:p>
        </p:txBody>
      </p:sp>
    </p:spTree>
    <p:extLst>
      <p:ext uri="{BB962C8B-B14F-4D97-AF65-F5344CB8AC3E}">
        <p14:creationId xmlns:p14="http://schemas.microsoft.com/office/powerpoint/2010/main" val="41520317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35" name="Picture 34">
            <a:extLst>
              <a:ext uri="{FF2B5EF4-FFF2-40B4-BE49-F238E27FC236}">
                <a16:creationId xmlns:a16="http://schemas.microsoft.com/office/drawing/2014/main" id="{96FECEE1-253D-425A-87C7-FE2188684AF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38" y="140134"/>
            <a:ext cx="8913124" cy="6322100"/>
          </a:xfrm>
          <a:prstGeom prst="rect">
            <a:avLst/>
          </a:prstGeom>
        </p:spPr>
      </p:pic>
      <p:sp>
        <p:nvSpPr>
          <p:cNvPr id="37" name="Rectangle 36">
            <a:extLst>
              <a:ext uri="{FF2B5EF4-FFF2-40B4-BE49-F238E27FC236}">
                <a16:creationId xmlns:a16="http://schemas.microsoft.com/office/drawing/2014/main" id="{8E6E1613-B2C7-484E-BBF1-33C432D2C84C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Pirate Polly wants to put one quarter of her gems in her treasure chest.</a:t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mistake is Pirate Polly making?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Polly has confused quarters as…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36" name="Speech Bubble: Rectangle with Corners Rounded 35">
            <a:extLst>
              <a:ext uri="{FF2B5EF4-FFF2-40B4-BE49-F238E27FC236}">
                <a16:creationId xmlns:a16="http://schemas.microsoft.com/office/drawing/2014/main" id="{48CEFC18-9D5D-4C91-8AB7-7599AAD6E96B}"/>
              </a:ext>
            </a:extLst>
          </p:cNvPr>
          <p:cNvSpPr/>
          <p:nvPr/>
        </p:nvSpPr>
        <p:spPr>
          <a:xfrm>
            <a:off x="2559744" y="1911541"/>
            <a:ext cx="5618254" cy="1064801"/>
          </a:xfrm>
          <a:prstGeom prst="wedgeRoundRectCallout">
            <a:avLst>
              <a:gd name="adj1" fmla="val -57231"/>
              <a:gd name="adj2" fmla="val 30783"/>
              <a:gd name="adj3" fmla="val 16667"/>
            </a:avLst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I’m going to put 4 of these gems in my treasure chest.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25E0631-8E23-42FA-A115-9942161075C7}"/>
              </a:ext>
            </a:extLst>
          </p:cNvPr>
          <p:cNvSpPr txBox="1"/>
          <p:nvPr/>
        </p:nvSpPr>
        <p:spPr>
          <a:xfrm>
            <a:off x="8340806" y="6009716"/>
            <a:ext cx="47456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Century Gothic" panose="020B0502020202020204" pitchFamily="34" charset="0"/>
              </a:rPr>
              <a:t>Y1</a:t>
            </a:r>
          </a:p>
        </p:txBody>
      </p:sp>
    </p:spTree>
    <p:extLst>
      <p:ext uri="{BB962C8B-B14F-4D97-AF65-F5344CB8AC3E}">
        <p14:creationId xmlns:p14="http://schemas.microsoft.com/office/powerpoint/2010/main" val="36942254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35" name="Picture 34">
            <a:extLst>
              <a:ext uri="{FF2B5EF4-FFF2-40B4-BE49-F238E27FC236}">
                <a16:creationId xmlns:a16="http://schemas.microsoft.com/office/drawing/2014/main" id="{96FECEE1-253D-425A-87C7-FE2188684AF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38" y="140134"/>
            <a:ext cx="8913124" cy="6322100"/>
          </a:xfrm>
          <a:prstGeom prst="rect">
            <a:avLst/>
          </a:prstGeom>
        </p:spPr>
      </p:pic>
      <p:sp>
        <p:nvSpPr>
          <p:cNvPr id="37" name="Rectangle 36">
            <a:extLst>
              <a:ext uri="{FF2B5EF4-FFF2-40B4-BE49-F238E27FC236}">
                <a16:creationId xmlns:a16="http://schemas.microsoft.com/office/drawing/2014/main" id="{8E6E1613-B2C7-484E-BBF1-33C432D2C84C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Pirate Polly wants to put one quarter of her gems in her treasure chest.</a:t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mistake is Pirate Polly making?</a:t>
            </a: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Polly has confused quarters as always being 4 because there are 4 parts, but she has got 20 gems.</a:t>
            </a: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 quarter of 20 is 5.</a:t>
            </a:r>
          </a:p>
          <a:p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36" name="Speech Bubble: Rectangle with Corners Rounded 35">
            <a:extLst>
              <a:ext uri="{FF2B5EF4-FFF2-40B4-BE49-F238E27FC236}">
                <a16:creationId xmlns:a16="http://schemas.microsoft.com/office/drawing/2014/main" id="{48CEFC18-9D5D-4C91-8AB7-7599AAD6E96B}"/>
              </a:ext>
            </a:extLst>
          </p:cNvPr>
          <p:cNvSpPr/>
          <p:nvPr/>
        </p:nvSpPr>
        <p:spPr>
          <a:xfrm>
            <a:off x="2559744" y="1911541"/>
            <a:ext cx="5618254" cy="1064801"/>
          </a:xfrm>
          <a:prstGeom prst="wedgeRoundRectCallout">
            <a:avLst>
              <a:gd name="adj1" fmla="val -57231"/>
              <a:gd name="adj2" fmla="val 30783"/>
              <a:gd name="adj3" fmla="val 16667"/>
            </a:avLst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I’m going to put 4 of these gems in my treasure chest.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8F850B1-81ED-4999-B704-79FEB19DB43A}"/>
              </a:ext>
            </a:extLst>
          </p:cNvPr>
          <p:cNvSpPr txBox="1"/>
          <p:nvPr/>
        </p:nvSpPr>
        <p:spPr>
          <a:xfrm>
            <a:off x="8340806" y="6009716"/>
            <a:ext cx="47456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Century Gothic" panose="020B0502020202020204" pitchFamily="34" charset="0"/>
              </a:rPr>
              <a:t>Y1</a:t>
            </a:r>
          </a:p>
        </p:txBody>
      </p:sp>
    </p:spTree>
    <p:extLst>
      <p:ext uri="{BB962C8B-B14F-4D97-AF65-F5344CB8AC3E}">
        <p14:creationId xmlns:p14="http://schemas.microsoft.com/office/powerpoint/2010/main" val="15056931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many different ways can you shade one quarter of the shapes?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664A072-9797-40A1-9966-4D4B20AAC98B}"/>
              </a:ext>
            </a:extLst>
          </p:cNvPr>
          <p:cNvGraphicFramePr>
            <a:graphicFrameLocks noGrp="1"/>
          </p:cNvGraphicFramePr>
          <p:nvPr/>
        </p:nvGraphicFramePr>
        <p:xfrm>
          <a:off x="882000" y="2638964"/>
          <a:ext cx="1872000" cy="288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8000">
                  <a:extLst>
                    <a:ext uri="{9D8B030D-6E8A-4147-A177-3AD203B41FA5}">
                      <a16:colId xmlns:a16="http://schemas.microsoft.com/office/drawing/2014/main" val="3868230686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2766504180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1200118901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1208577125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352512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4336775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428658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6671380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2166079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B172C75D-1232-4FE6-B7F3-4401F31051FE}"/>
              </a:ext>
            </a:extLst>
          </p:cNvPr>
          <p:cNvGraphicFramePr>
            <a:graphicFrameLocks noGrp="1"/>
          </p:cNvGraphicFramePr>
          <p:nvPr/>
        </p:nvGraphicFramePr>
        <p:xfrm>
          <a:off x="3636000" y="2638964"/>
          <a:ext cx="1872000" cy="288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8000">
                  <a:extLst>
                    <a:ext uri="{9D8B030D-6E8A-4147-A177-3AD203B41FA5}">
                      <a16:colId xmlns:a16="http://schemas.microsoft.com/office/drawing/2014/main" val="3868230686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2766504180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1200118901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1208577125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352512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4336775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428658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6671380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2166079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2551944E-33A6-4B8E-AEBA-135FC288D47C}"/>
              </a:ext>
            </a:extLst>
          </p:cNvPr>
          <p:cNvGraphicFramePr>
            <a:graphicFrameLocks noGrp="1"/>
          </p:cNvGraphicFramePr>
          <p:nvPr/>
        </p:nvGraphicFramePr>
        <p:xfrm>
          <a:off x="6390000" y="2638964"/>
          <a:ext cx="1872000" cy="288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8000">
                  <a:extLst>
                    <a:ext uri="{9D8B030D-6E8A-4147-A177-3AD203B41FA5}">
                      <a16:colId xmlns:a16="http://schemas.microsoft.com/office/drawing/2014/main" val="3868230686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2766504180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1200118901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1208577125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352512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4336775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428658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6671380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2166079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84F29BEB-72C6-4EA8-AAE1-183A57AB0086}"/>
              </a:ext>
            </a:extLst>
          </p:cNvPr>
          <p:cNvSpPr txBox="1"/>
          <p:nvPr/>
        </p:nvSpPr>
        <p:spPr>
          <a:xfrm>
            <a:off x="8340806" y="6009716"/>
            <a:ext cx="47456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Century Gothic" panose="020B0502020202020204" pitchFamily="34" charset="0"/>
              </a:rPr>
              <a:t>Y1</a:t>
            </a:r>
          </a:p>
        </p:txBody>
      </p:sp>
    </p:spTree>
    <p:extLst>
      <p:ext uri="{BB962C8B-B14F-4D97-AF65-F5344CB8AC3E}">
        <p14:creationId xmlns:p14="http://schemas.microsoft.com/office/powerpoint/2010/main" val="4893046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many different ways can you shade one quarter of the shapes?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5 parts need to be shaded, e.g.	</a:t>
            </a:r>
          </a:p>
          <a:p>
            <a:pPr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664A072-9797-40A1-9966-4D4B20AAC98B}"/>
              </a:ext>
            </a:extLst>
          </p:cNvPr>
          <p:cNvGraphicFramePr>
            <a:graphicFrameLocks noGrp="1"/>
          </p:cNvGraphicFramePr>
          <p:nvPr/>
        </p:nvGraphicFramePr>
        <p:xfrm>
          <a:off x="882000" y="2638964"/>
          <a:ext cx="1872000" cy="288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8000">
                  <a:extLst>
                    <a:ext uri="{9D8B030D-6E8A-4147-A177-3AD203B41FA5}">
                      <a16:colId xmlns:a16="http://schemas.microsoft.com/office/drawing/2014/main" val="3868230686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2766504180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1200118901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1208577125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352512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4336775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428658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6671380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2166079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B172C75D-1232-4FE6-B7F3-4401F31051FE}"/>
              </a:ext>
            </a:extLst>
          </p:cNvPr>
          <p:cNvGraphicFramePr>
            <a:graphicFrameLocks noGrp="1"/>
          </p:cNvGraphicFramePr>
          <p:nvPr/>
        </p:nvGraphicFramePr>
        <p:xfrm>
          <a:off x="3636000" y="2638964"/>
          <a:ext cx="1872000" cy="288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8000">
                  <a:extLst>
                    <a:ext uri="{9D8B030D-6E8A-4147-A177-3AD203B41FA5}">
                      <a16:colId xmlns:a16="http://schemas.microsoft.com/office/drawing/2014/main" val="3868230686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2766504180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1200118901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1208577125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352512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4336775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428658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6671380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2166079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2551944E-33A6-4B8E-AEBA-135FC288D47C}"/>
              </a:ext>
            </a:extLst>
          </p:cNvPr>
          <p:cNvGraphicFramePr>
            <a:graphicFrameLocks noGrp="1"/>
          </p:cNvGraphicFramePr>
          <p:nvPr/>
        </p:nvGraphicFramePr>
        <p:xfrm>
          <a:off x="6390000" y="2638964"/>
          <a:ext cx="1872000" cy="288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8000">
                  <a:extLst>
                    <a:ext uri="{9D8B030D-6E8A-4147-A177-3AD203B41FA5}">
                      <a16:colId xmlns:a16="http://schemas.microsoft.com/office/drawing/2014/main" val="3868230686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2766504180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1200118901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1208577125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352512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4336775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428658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6671380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2166079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0699561B-ED9D-4055-A72C-D6CA8452B29E}"/>
              </a:ext>
            </a:extLst>
          </p:cNvPr>
          <p:cNvSpPr txBox="1"/>
          <p:nvPr/>
        </p:nvSpPr>
        <p:spPr>
          <a:xfrm>
            <a:off x="8340806" y="6009716"/>
            <a:ext cx="47456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Century Gothic" panose="020B0502020202020204" pitchFamily="34" charset="0"/>
              </a:rPr>
              <a:t>Y1</a:t>
            </a:r>
          </a:p>
        </p:txBody>
      </p:sp>
    </p:spTree>
    <p:extLst>
      <p:ext uri="{BB962C8B-B14F-4D97-AF65-F5344CB8AC3E}">
        <p14:creationId xmlns:p14="http://schemas.microsoft.com/office/powerpoint/2010/main" val="4048280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0563C1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E2B28500E97074E9232E002F87A0DA8" ma:contentTypeVersion="8" ma:contentTypeDescription="Create a new document." ma:contentTypeScope="" ma:versionID="f9bae57d942f349496b0c157240b0a3b">
  <xsd:schema xmlns:xsd="http://www.w3.org/2001/XMLSchema" xmlns:xs="http://www.w3.org/2001/XMLSchema" xmlns:p="http://schemas.microsoft.com/office/2006/metadata/properties" xmlns:ns2="86144f90-c7b6-48d0-aae5-f5e9e48cc3df" xmlns:ns3="5c7a0828-c5e4-45f8-a074-18a8fdc88ec6" targetNamespace="http://schemas.microsoft.com/office/2006/metadata/properties" ma:root="true" ma:fieldsID="c61ec2ab7abc56edcd4447b1e74a28c5" ns2:_="" ns3:_="">
    <xsd:import namespace="86144f90-c7b6-48d0-aae5-f5e9e48cc3df"/>
    <xsd:import namespace="5c7a0828-c5e4-45f8-a074-18a8fdc88ec6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EventHashCode" minOccurs="0"/>
                <xsd:element ref="ns3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a0828-c5e4-45f8-a074-18a8fdc88ec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MediaServiceAutoTags" ma:description="" ma:internalName="MediaServiceAutoTags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EF8F11D-A449-4684-B8E0-461263A2E192}">
  <ds:schemaRefs>
    <ds:schemaRef ds:uri="5c7a0828-c5e4-45f8-a074-18a8fdc88ec6"/>
    <ds:schemaRef ds:uri="http://schemas.microsoft.com/office/infopath/2007/PartnerControls"/>
    <ds:schemaRef ds:uri="86144f90-c7b6-48d0-aae5-f5e9e48cc3df"/>
    <ds:schemaRef ds:uri="http://purl.org/dc/terms/"/>
    <ds:schemaRef ds:uri="http://schemas.microsoft.com/office/2006/metadata/properties"/>
    <ds:schemaRef ds:uri="http://purl.org/dc/dcmitype/"/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153F671B-6282-44DA-AB76-BA72A291153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6144f90-c7b6-48d0-aae5-f5e9e48cc3df"/>
    <ds:schemaRef ds:uri="5c7a0828-c5e4-45f8-a074-18a8fdc88ec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1445</TotalTime>
  <Words>458</Words>
  <Application>Microsoft Office PowerPoint</Application>
  <PresentationFormat>On-screen Show (4:3)</PresentationFormat>
  <Paragraphs>126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Century Gothic</vt:lpstr>
      <vt:lpstr>SassoonCRInfantMedium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Ashleigh Sobol</dc:creator>
  <cp:lastModifiedBy>Caroline Lightfoot</cp:lastModifiedBy>
  <cp:revision>54</cp:revision>
  <dcterms:created xsi:type="dcterms:W3CDTF">2018-03-17T10:08:43Z</dcterms:created>
  <dcterms:modified xsi:type="dcterms:W3CDTF">2020-06-06T12:04:43Z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0x0101002E2B28500E97074E9232E002F87A0DA8</vt:lpwstr>
  </property>
  <property fmtid="{D5CDD505-2E9C-101B-9397-08002B2CF9AE}" pid="3" name="TaxKeyword">
    <vt:lpwstr/>
  </property>
</Properties>
</file>